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33455"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bg-BG"/>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bg-BG"/>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b="0" u="none" dirty="0"/>
              <a:t>Следващата презентация е предназначена за младежи на възраст над 11 години. Препоръчваме ви да отделите 90 минути за презентацията, насочваната дискусия, видеоклиповете и заниманията с учениците. </a:t>
            </a:r>
            <a:endParaRPr lang="bg-BG" b="1" u="sng" dirty="0"/>
          </a:p>
          <a:p>
            <a:endParaRPr lang="bg-BG" b="1" u="sng" dirty="0"/>
          </a:p>
          <a:p>
            <a:r>
              <a:rPr lang="bg-BG" b="1" u="sng" dirty="0"/>
              <a:t>ПРИМЕРЕН СЦЕНАРИЙ: </a:t>
            </a:r>
          </a:p>
          <a:p>
            <a:endParaRPr lang="bg-BG" b="1" u="sng" dirty="0"/>
          </a:p>
          <a:p>
            <a:pPr>
              <a:defRPr/>
            </a:pPr>
            <a:r>
              <a:rPr lang="bg-BG" b="0" u="none" dirty="0"/>
              <a:t>„</a:t>
            </a:r>
            <a:r>
              <a:rPr lang="bg-BG" kern="1200" dirty="0">
                <a:effectLst/>
                <a:latin typeface="+mn-lt"/>
              </a:rPr>
              <a:t>Здравейте! Казвам се &lt;име&gt; от &lt;организация&gt;. Добре дошли в тазгодишната кампания Hour of Code™! Hour of Code™ е популярна в цял свят кампания на Code.org, чиято цел е да демистифицира програмирането (или с други думи писането на код) и да покаже, че всеки може да научи неговите основи. Днес ще станете част от това усилие</a:t>
            </a:r>
            <a:r>
              <a:rPr lang="bg-BG" dirty="0"/>
              <a:t> –</a:t>
            </a:r>
            <a:r>
              <a:rPr lang="bg-BG" b="0" u="none" baseline="0" dirty="0"/>
              <a:t> с помощта на новото ръководство на Minecraft Hour of Code™ от Microsoft. Преди това ще поговорим малко за това какво </a:t>
            </a:r>
            <a:r>
              <a:rPr lang="bg-BG" b="0" i="1" u="none" baseline="0" dirty="0"/>
              <a:t>всъщност</a:t>
            </a:r>
            <a:r>
              <a:rPr lang="bg-BG" b="0" u="none" baseline="0" dirty="0"/>
              <a:t> представлява писането на код, защо е важно и по какъв начин може да направи живота ви по-добър!“</a:t>
            </a:r>
            <a:endParaRPr lang="bg-BG" b="1" u="sng" dirty="0"/>
          </a:p>
          <a:p>
            <a:endParaRPr lang="bg-BG" b="1" u="sng" dirty="0"/>
          </a:p>
          <a:p>
            <a:r>
              <a:rPr lang="bg-BG" b="1" u="sng" dirty="0"/>
              <a:t>ЦЕЛ НА СЛАЙДА:</a:t>
            </a:r>
            <a:r>
              <a:rPr lang="bg-BG" dirty="0"/>
              <a:t> </a:t>
            </a:r>
          </a:p>
          <a:p>
            <a:endParaRPr lang="bg-BG" b="0" u="none" baseline="0" dirty="0"/>
          </a:p>
          <a:p>
            <a:r>
              <a:rPr lang="bg-BG" b="0" u="none" baseline="0" dirty="0"/>
              <a:t>Да се ентусиазират участниците в Hour of Code™!</a:t>
            </a:r>
          </a:p>
          <a:p>
            <a:endParaRPr lang="bg-BG" b="0" u="none" baseline="0" dirty="0"/>
          </a:p>
          <a:p>
            <a:r>
              <a:rPr lang="bg-BG" sz="1200" b="1" u="sng" kern="1200" dirty="0">
                <a:solidFill>
                  <a:schemeClr val="tx1"/>
                </a:solidFill>
                <a:effectLst/>
                <a:latin typeface="+mn-lt"/>
              </a:rPr>
              <a:t>БЕЛЕЖКА ЗА ВОДЕЩИЯ:</a:t>
            </a:r>
          </a:p>
          <a:p>
            <a:r>
              <a:rPr lang="bg-BG" sz="1200" kern="1200" dirty="0">
                <a:solidFill>
                  <a:schemeClr val="tx1"/>
                </a:solidFill>
                <a:effectLst/>
                <a:latin typeface="+mn-lt"/>
              </a:rPr>
              <a:t>Повечето слайдове от поредицата в презентацията за събитието са предназначени да се показват за кратко, в повечето случаи само за няколко секунди, за да осигурят въздействащо визуално допълнение към динамичната презентация в разговорен стил, която изнасяте пред участниците.</a:t>
            </a:r>
            <a:endParaRPr lang="bg-BG" b="1" u="sng" dirty="0"/>
          </a:p>
          <a:p>
            <a:endParaRPr lang="bg-BG" b="1" dirty="0"/>
          </a:p>
          <a:p>
            <a:r>
              <a:rPr lang="bg-BG" b="1" u="sng" dirty="0"/>
              <a:t>ИНСТРУКЦИИ ЗА ИЗОБРАЖЕНИЕТО ЗА ТОЗИ СЛАЙД:</a:t>
            </a:r>
          </a:p>
          <a:p>
            <a:r>
              <a:rPr lang="bg-BG" sz="1200" b="0" u="none" kern="1200" baseline="0" dirty="0">
                <a:solidFill>
                  <a:schemeClr val="tx1"/>
                </a:solidFill>
                <a:effectLst/>
                <a:latin typeface="+mn-lt"/>
              </a:rPr>
              <a:t>Това изображение демонстрира участието в събития на Hour of Code™ в различни части на света.</a:t>
            </a:r>
            <a:endParaRPr lang="bg-BG"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bg-BG"/>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ПРИМЕРЕН СЦЕНАРИЙ:</a:t>
            </a:r>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r>
              <a:rPr lang="bg-BG" b="0" u="none" dirty="0"/>
              <a:t>„Писането на код е също така нещо, което може да ви помогне да постигнете много цели, като например да създадете блог, уеб сайт или приложение с приятелите си.“</a:t>
            </a:r>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dirty="0"/>
          </a:p>
          <a:p>
            <a:r>
              <a:rPr lang="bg-BG" b="1" u="sng" dirty="0"/>
              <a:t>ЦЕЛ НА СЛАЙДА:</a:t>
            </a:r>
          </a:p>
          <a:p>
            <a:endParaRPr lang="bg-BG" b="1" u="sng" dirty="0"/>
          </a:p>
          <a:p>
            <a:r>
              <a:rPr lang="bg-BG" sz="1200" kern="1200" dirty="0">
                <a:solidFill>
                  <a:schemeClr val="tx1"/>
                </a:solidFill>
                <a:effectLst/>
                <a:latin typeface="+mn-lt"/>
              </a:rPr>
              <a:t>В слайдове 9 – 12 показваме визуално</a:t>
            </a:r>
            <a:r>
              <a:rPr lang="bg-BG"/>
              <a:t> </a:t>
            </a:r>
            <a:r>
              <a:rPr lang="bg-BG" sz="1200" kern="1200" dirty="0">
                <a:solidFill>
                  <a:schemeClr val="tx1"/>
                </a:solidFill>
                <a:effectLst/>
                <a:latin typeface="+mn-lt"/>
              </a:rPr>
              <a:t>на младите хора, че докато програмираш, можеш да се забавляваш. Опитваме се наистина да подчертаем, че писането на код</a:t>
            </a:r>
            <a:r>
              <a:rPr lang="bg-BG" sz="1200" b="1" kern="1200" dirty="0">
                <a:solidFill>
                  <a:schemeClr val="tx1"/>
                </a:solidFill>
                <a:effectLst/>
                <a:latin typeface="+mn-lt"/>
              </a:rPr>
              <a:t> включва</a:t>
            </a:r>
            <a:r>
              <a:rPr lang="bg-BG" sz="1200" kern="1200" dirty="0">
                <a:solidFill>
                  <a:schemeClr val="tx1"/>
                </a:solidFill>
                <a:effectLst/>
                <a:latin typeface="+mn-lt"/>
              </a:rPr>
              <a:t>: </a:t>
            </a:r>
            <a:endParaRPr lang="bg-BG" dirty="0">
              <a:effectLst/>
            </a:endParaRPr>
          </a:p>
          <a:p>
            <a:pPr marL="628650" lvl="1" indent="-171450">
              <a:buFont typeface="Arial"/>
              <a:buChar char="•"/>
            </a:pPr>
            <a:r>
              <a:rPr lang="bg-BG" sz="1200" kern="1200" dirty="0">
                <a:solidFill>
                  <a:schemeClr val="tx1"/>
                </a:solidFill>
                <a:effectLst/>
                <a:latin typeface="+mn-lt"/>
              </a:rPr>
              <a:t>Сътрудничество </a:t>
            </a:r>
            <a:endParaRPr lang="bg-BG" dirty="0">
              <a:effectLst/>
            </a:endParaRPr>
          </a:p>
          <a:p>
            <a:pPr marL="628650" lvl="1" indent="-171450">
              <a:buFont typeface="Arial"/>
              <a:buChar char="•"/>
            </a:pPr>
            <a:r>
              <a:rPr lang="bg-BG" sz="1200" kern="1200" dirty="0">
                <a:solidFill>
                  <a:schemeClr val="tx1"/>
                </a:solidFill>
                <a:effectLst/>
                <a:latin typeface="+mn-lt"/>
              </a:rPr>
              <a:t>И двата пола</a:t>
            </a:r>
            <a:endParaRPr lang="bg-BG" dirty="0">
              <a:effectLst/>
            </a:endParaRPr>
          </a:p>
          <a:p>
            <a:pPr marL="628650" lvl="1" indent="-171450">
              <a:buFont typeface="Arial"/>
              <a:buChar char="•"/>
            </a:pPr>
            <a:r>
              <a:rPr lang="bg-BG" sz="1200" kern="1200" dirty="0">
                <a:solidFill>
                  <a:schemeClr val="tx1"/>
                </a:solidFill>
                <a:effectLst/>
                <a:latin typeface="+mn-lt"/>
              </a:rPr>
              <a:t>Екстроверти и интроверти </a:t>
            </a:r>
            <a:endParaRPr lang="bg-BG" dirty="0">
              <a:effectLst/>
            </a:endParaRPr>
          </a:p>
          <a:p>
            <a:pPr marL="628650" lvl="1" indent="-171450">
              <a:buFont typeface="Arial"/>
              <a:buChar char="•"/>
            </a:pPr>
            <a:r>
              <a:rPr lang="bg-BG" sz="1200" kern="1200" dirty="0">
                <a:solidFill>
                  <a:schemeClr val="tx1"/>
                </a:solidFill>
                <a:effectLst/>
                <a:latin typeface="+mn-lt"/>
              </a:rPr>
              <a:t>Решаване на проблеми. Писането на код всъщност изисква много малко математика. </a:t>
            </a:r>
            <a:endParaRPr lang="bg-BG" dirty="0">
              <a:effectLst/>
            </a:endParaRPr>
          </a:p>
          <a:p>
            <a:pPr marL="628650" lvl="1" indent="-171450">
              <a:buFont typeface="Arial"/>
              <a:buChar char="•"/>
            </a:pPr>
            <a:r>
              <a:rPr lang="bg-BG" sz="1200" kern="1200" dirty="0">
                <a:solidFill>
                  <a:schemeClr val="tx1"/>
                </a:solidFill>
                <a:effectLst/>
                <a:latin typeface="+mn-lt"/>
              </a:rPr>
              <a:t>За хора, които искат да използват компютрите, за да се радват още повече на любимите си занимания </a:t>
            </a:r>
            <a:endParaRPr lang="bg-BG" dirty="0">
              <a:effectLst/>
            </a:endParaRPr>
          </a:p>
          <a:p>
            <a:endParaRPr lang="bg-BG" b="1" dirty="0"/>
          </a:p>
          <a:p>
            <a:r>
              <a:rPr lang="bg-BG" b="1" u="sng" dirty="0"/>
              <a:t>ИНСТРУКЦИИ ЗА ИЗОБРАЖЕНИЕТО ЗА ТОЗИ СЛАЙД:</a:t>
            </a:r>
            <a:endParaRPr lang="bg-BG" sz="1200" u="sng" kern="1200" dirty="0">
              <a:solidFill>
                <a:schemeClr val="tx1"/>
              </a:solidFill>
              <a:effectLst/>
              <a:latin typeface="+mn-lt"/>
              <a:ea typeface="+mn-ea"/>
              <a:cs typeface="+mn-cs"/>
            </a:endParaRPr>
          </a:p>
          <a:p>
            <a:endParaRPr lang="bg-BG" sz="1200" kern="1200" dirty="0">
              <a:solidFill>
                <a:schemeClr val="tx1"/>
              </a:solidFill>
              <a:effectLst/>
              <a:latin typeface="+mn-lt"/>
              <a:ea typeface="+mn-ea"/>
              <a:cs typeface="+mn-cs"/>
            </a:endParaRPr>
          </a:p>
          <a:p>
            <a:r>
              <a:rPr lang="bg-BG" sz="1200" kern="1200" dirty="0">
                <a:solidFill>
                  <a:schemeClr val="tx1"/>
                </a:solidFill>
                <a:effectLst/>
                <a:latin typeface="+mn-lt"/>
              </a:rPr>
              <a:t>Ако това изображение трябва да бъде заменено, се уверете, че то отговаря на следните критерии: </a:t>
            </a:r>
            <a:endParaRPr lang="bg-BG" dirty="0"/>
          </a:p>
          <a:p>
            <a:pPr marL="628650" lvl="1" indent="-171450">
              <a:buFont typeface="Arial"/>
              <a:buChar char="•"/>
            </a:pPr>
            <a:r>
              <a:rPr lang="bg-BG" sz="1200" kern="1200" dirty="0">
                <a:solidFill>
                  <a:schemeClr val="tx1"/>
                </a:solidFill>
                <a:effectLst/>
                <a:latin typeface="+mn-lt"/>
              </a:rPr>
              <a:t>Съдържа момчета и момичета в ранна тийнейджърска/прогимназиална възраст </a:t>
            </a:r>
            <a:endParaRPr lang="bg-BG" dirty="0">
              <a:effectLst/>
            </a:endParaRPr>
          </a:p>
          <a:p>
            <a:pPr marL="628650" lvl="1" indent="-171450">
              <a:buFont typeface="Arial"/>
              <a:buChar char="•"/>
            </a:pPr>
            <a:r>
              <a:rPr lang="bg-BG" sz="1200" kern="1200" dirty="0">
                <a:solidFill>
                  <a:schemeClr val="tx1"/>
                </a:solidFill>
                <a:effectLst/>
                <a:latin typeface="+mn-lt"/>
              </a:rPr>
              <a:t>Показва, че участниците се забавляват с технологиите</a:t>
            </a:r>
            <a:endParaRPr lang="bg-BG" dirty="0">
              <a:effectLst/>
            </a:endParaRPr>
          </a:p>
          <a:p>
            <a:pPr marL="628650" lvl="1" indent="-171450">
              <a:buFont typeface="Arial"/>
              <a:buChar char="•"/>
            </a:pPr>
            <a:r>
              <a:rPr lang="bg-BG" sz="1200" kern="1200" dirty="0">
                <a:solidFill>
                  <a:schemeClr val="tx1"/>
                </a:solidFill>
                <a:effectLst/>
                <a:latin typeface="+mn-lt"/>
              </a:rPr>
              <a:t>Съдържа група хора, а не отделни индивиди </a:t>
            </a:r>
            <a:endParaRPr lang="bg-BG" dirty="0">
              <a:effectLst/>
            </a:endParaRPr>
          </a:p>
          <a:p>
            <a:endParaRPr lang="bg-BG"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bg-BG"/>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b="1" u="sng"/>
              <a:t>ПРИМЕРЕН СЦЕНАРИЙ:</a:t>
            </a:r>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a:p>
          <a:p>
            <a:pPr marL="0" marR="0" indent="0" algn="l" defTabSz="914400" rtl="0" eaLnBrk="1" fontAlgn="auto" latinLnBrk="0" hangingPunct="1">
              <a:lnSpc>
                <a:spcPct val="100000"/>
              </a:lnSpc>
              <a:spcBef>
                <a:spcPts val="0"/>
              </a:spcBef>
              <a:spcAft>
                <a:spcPts val="0"/>
              </a:spcAft>
              <a:buClrTx/>
              <a:buSzTx/>
              <a:buFontTx/>
              <a:buNone/>
              <a:tabLst/>
              <a:defRPr/>
            </a:pPr>
            <a:r>
              <a:rPr lang="bg-BG" b="0" u="none"/>
              <a:t>„А сега нека да изясним какво всъщност е писането на код.“</a:t>
            </a:r>
          </a:p>
          <a:p>
            <a:endParaRPr lang="bg-BG" b="1" u="sng"/>
          </a:p>
          <a:p>
            <a:r>
              <a:rPr lang="bg-BG" b="1" u="sng"/>
              <a:t>ЦЕЛ НА СЛАЙДА:</a:t>
            </a:r>
          </a:p>
          <a:p>
            <a:endParaRPr lang="bg-BG" b="1" u="sng"/>
          </a:p>
          <a:p>
            <a:r>
              <a:rPr lang="bg-BG" b="0" u="none"/>
              <a:t>Да се започне следващият раздел и да се накарат младите хора да се вълнуват от това какво всъщност е програмирането.</a:t>
            </a:r>
          </a:p>
          <a:p>
            <a:endParaRPr lang="bg-BG" b="1"/>
          </a:p>
          <a:p>
            <a:r>
              <a:rPr lang="bg-BG" b="1" u="sng"/>
              <a:t>ИНСТРУКЦИИ ЗА ИЗОБРАЖЕНИЕТО ЗА ТОЗИ СЛАЙД:</a:t>
            </a:r>
            <a:endParaRPr lang="bg-BG" sz="1200" u="sng" kern="1200">
              <a:solidFill>
                <a:schemeClr val="tx1"/>
              </a:solidFill>
              <a:effectLst/>
              <a:latin typeface="+mn-lt"/>
              <a:ea typeface="+mn-ea"/>
              <a:cs typeface="+mn-cs"/>
            </a:endParaRPr>
          </a:p>
          <a:p>
            <a:endParaRPr lang="bg-BG" sz="1200" kern="1200">
              <a:solidFill>
                <a:schemeClr val="tx1"/>
              </a:solidFill>
              <a:effectLst/>
              <a:latin typeface="+mn-lt"/>
              <a:ea typeface="+mn-ea"/>
              <a:cs typeface="+mn-cs"/>
            </a:endParaRPr>
          </a:p>
          <a:p>
            <a:r>
              <a:rPr lang="bg-BG" sz="1200" kern="1200">
                <a:solidFill>
                  <a:schemeClr val="tx1"/>
                </a:solidFill>
                <a:effectLst/>
                <a:latin typeface="+mn-lt"/>
              </a:rPr>
              <a:t>N/A</a:t>
            </a:r>
          </a:p>
          <a:p>
            <a:endParaRPr lang="bg-BG" sz="1200" kern="1200">
              <a:solidFill>
                <a:schemeClr val="tx1"/>
              </a:solidFill>
              <a:effectLst/>
              <a:latin typeface="+mn-lt"/>
              <a:ea typeface="+mn-ea"/>
              <a:cs typeface="+mn-cs"/>
            </a:endParaRPr>
          </a:p>
          <a:p>
            <a:endParaRPr lang="bg-BG"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bg-BG"/>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ПРИМЕРЕН СЦЕНАРИЙ:</a:t>
            </a:r>
          </a:p>
          <a:p>
            <a:endParaRPr lang="bg-BG" b="1" u="sng" dirty="0"/>
          </a:p>
          <a:p>
            <a:r>
              <a:rPr lang="bg-BG" sz="1200" kern="1200" dirty="0">
                <a:solidFill>
                  <a:schemeClr val="tx1"/>
                </a:solidFill>
                <a:effectLst/>
                <a:latin typeface="+mn-lt"/>
              </a:rPr>
              <a:t>„Писането на код не е просто създаване на програма или даване на инструкции на компютъра. То е работа с приятели за разрешаване на проблеми по нов начин.”</a:t>
            </a:r>
          </a:p>
          <a:p>
            <a:endParaRPr lang="bg-BG"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ЦЕЛ НА СЛАЙДА:</a:t>
            </a:r>
          </a:p>
          <a:p>
            <a:endParaRPr lang="bg-BG" b="1" u="sng" dirty="0"/>
          </a:p>
          <a:p>
            <a:r>
              <a:rPr lang="bg-BG" b="0" dirty="0"/>
              <a:t>Да се покаже на младите хора, че програмирането изисква активен ум, който харесва пъзели, поправяне на нещата и намиране на решения.</a:t>
            </a:r>
          </a:p>
          <a:p>
            <a:endParaRPr lang="bg-BG" b="1" dirty="0"/>
          </a:p>
          <a:p>
            <a:r>
              <a:rPr lang="bg-BG" b="1" u="sng" dirty="0"/>
              <a:t>ИНСТРУКЦИИ ЗА ИЗОБРАЖЕНИЕТО ЗА ТОЗИ СЛАЙД:</a:t>
            </a:r>
            <a:endParaRPr lang="bg-BG" sz="1200" u="sng" kern="1200" dirty="0">
              <a:solidFill>
                <a:schemeClr val="tx1"/>
              </a:solidFill>
              <a:effectLst/>
              <a:latin typeface="+mn-lt"/>
              <a:ea typeface="+mn-ea"/>
              <a:cs typeface="+mn-cs"/>
            </a:endParaRPr>
          </a:p>
          <a:p>
            <a:endParaRPr lang="bg-BG" dirty="0"/>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Ако това изображение трябва да бъде заменено, се уверете, че то отговаря на следните критерии: </a:t>
            </a:r>
          </a:p>
          <a:p>
            <a:pPr marL="628650" lvl="1" indent="-171450">
              <a:buFont typeface="Arial"/>
              <a:buChar char="•"/>
            </a:pPr>
            <a:r>
              <a:rPr lang="bg-BG"/>
              <a:t>Група млади хора, които работят заедно, докато гледат компютър или таблет.</a:t>
            </a:r>
            <a:endParaRPr lang="bg-BG" dirty="0"/>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bg-BG"/>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ПРИМЕРЕН СЦЕНАРИЙ:</a:t>
            </a:r>
          </a:p>
          <a:p>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„Програмирането е комбиниране на вашата креативност със силата на компютрите, за да създадете нещо, което ви вълнува.“</a:t>
            </a:r>
          </a:p>
          <a:p>
            <a:pPr marL="0" marR="0" indent="0" algn="l" defTabSz="914400" rtl="0" eaLnBrk="1" fontAlgn="auto" latinLnBrk="0" hangingPunct="1">
              <a:lnSpc>
                <a:spcPct val="100000"/>
              </a:lnSpc>
              <a:spcBef>
                <a:spcPts val="0"/>
              </a:spcBef>
              <a:spcAft>
                <a:spcPts val="0"/>
              </a:spcAft>
              <a:buClrTx/>
              <a:buSzTx/>
              <a:buFontTx/>
              <a:buNone/>
              <a:tabLst/>
              <a:defRPr/>
            </a:pPr>
            <a:endParaRPr lang="bg-BG"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ЦЕЛ НА СЛАЙДА:</a:t>
            </a:r>
            <a:endParaRPr lang="bg-BG"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bg-BG"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bg-BG" b="0" u="none" dirty="0"/>
              <a:t>Младите хора да продължат да разсъждават относно това, с което може да бъде свързано писането на код. </a:t>
            </a:r>
            <a:endParaRPr lang="bg-BG" b="1" u="sng" dirty="0"/>
          </a:p>
          <a:p>
            <a:endParaRPr lang="bg-BG" b="1" dirty="0"/>
          </a:p>
          <a:p>
            <a:r>
              <a:rPr lang="bg-BG" b="1" u="sng" dirty="0"/>
              <a:t>ИНСТРУКЦИИ ЗА ИЗОБРАЖЕНИЕТО ЗА ТОЗИ СЛАЙД:</a:t>
            </a:r>
          </a:p>
          <a:p>
            <a:endParaRPr lang="bg-B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Ако това изображение трябва да бъде заменено, се уверете, че то отговаря на следните критерии: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bg-BG" sz="1200" kern="1200" dirty="0">
                <a:solidFill>
                  <a:schemeClr val="tx1"/>
                </a:solidFill>
                <a:effectLst/>
                <a:latin typeface="+mn-lt"/>
              </a:rPr>
              <a:t>Форма на изкуство, която обикновено не се свързва с програмирането, като например музиката или визуалните изкуства.</a:t>
            </a:r>
            <a:endParaRPr lang="bg-BG" sz="1200" kern="1200" dirty="0">
              <a:solidFill>
                <a:schemeClr val="tx1"/>
              </a:solidFill>
              <a:effectLst/>
              <a:latin typeface="+mn-lt"/>
              <a:ea typeface="+mn-ea"/>
              <a:cs typeface="+mn-cs"/>
            </a:endParaRPr>
          </a:p>
          <a:p>
            <a:endParaRPr lang="bg-BG"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bg-BG"/>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ПРИМЕРЕН СЦЕНАРИЙ:</a:t>
            </a:r>
          </a:p>
          <a:p>
            <a:endParaRPr lang="bg-BG" b="1" u="sng" dirty="0"/>
          </a:p>
          <a:p>
            <a:r>
              <a:rPr lang="bg-BG" b="0" u="none" dirty="0"/>
              <a:t>„То е също така съвместна работа за създаване на нещо ново!“</a:t>
            </a:r>
          </a:p>
          <a:p>
            <a:endParaRPr lang="bg-BG"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ЦЕЛ НА СЛАЙДА:</a:t>
            </a:r>
          </a:p>
          <a:p>
            <a:pPr marL="0" marR="0" indent="0" algn="l" defTabSz="914400" rtl="0" eaLnBrk="1" fontAlgn="auto" latinLnBrk="0" hangingPunct="1">
              <a:lnSpc>
                <a:spcPct val="100000"/>
              </a:lnSpc>
              <a:spcBef>
                <a:spcPts val="0"/>
              </a:spcBef>
              <a:spcAft>
                <a:spcPts val="0"/>
              </a:spcAft>
              <a:buClrTx/>
              <a:buSzTx/>
              <a:buFontTx/>
              <a:buNone/>
              <a:tabLst/>
              <a:defRPr/>
            </a:pPr>
            <a:endParaRPr lang="bg-BG"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bg-BG" b="0" u="none" dirty="0"/>
              <a:t>Да се коригира погрешното схващане, че писането на код обикновено е нещо, което се прави в пълно усамотение.</a:t>
            </a:r>
            <a:r>
              <a:rPr lang="bg-BG"/>
              <a:t> Всеки може да пише код, това е едно достъпно и забавно занимание. </a:t>
            </a:r>
            <a:endParaRPr lang="bg-BG" b="0" u="none" dirty="0"/>
          </a:p>
          <a:p>
            <a:endParaRPr lang="bg-BG" b="1" dirty="0"/>
          </a:p>
          <a:p>
            <a:r>
              <a:rPr lang="bg-BG" b="1" u="sng" dirty="0"/>
              <a:t>ИНСТРУКЦИИ ЗА ИЗОБРАЖЕНИЕТО ЗА ТОЗИ СЛАЙД:</a:t>
            </a:r>
            <a:endParaRPr lang="bg-B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bg-B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Ако това изображение трябва да бъде заменено, се уверете, че то отговаря на следните критерии: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bg-BG" sz="1200" kern="1200" dirty="0">
                <a:solidFill>
                  <a:schemeClr val="tx1"/>
                </a:solidFill>
                <a:effectLst/>
                <a:latin typeface="+mn-lt"/>
              </a:rPr>
              <a:t>Група млади хора заедно, които се забавляват.</a:t>
            </a:r>
          </a:p>
          <a:p>
            <a:endParaRPr lang="bg-BG"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bg-BG"/>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ПРИМЕРЕН СЦЕНАРИЙ:</a:t>
            </a:r>
          </a:p>
          <a:p>
            <a:endParaRPr lang="bg-BG" b="1" u="sng" dirty="0"/>
          </a:p>
          <a:p>
            <a:r>
              <a:rPr lang="bg-BG" sz="1200" kern="1200" dirty="0">
                <a:solidFill>
                  <a:schemeClr val="tx1"/>
                </a:solidFill>
                <a:effectLst/>
                <a:latin typeface="+mn-lt"/>
              </a:rPr>
              <a:t>„Какво обичате да правите с приятелите си?</a:t>
            </a:r>
            <a:r>
              <a:rPr lang="bg-BG"/>
              <a:t> </a:t>
            </a:r>
            <a:r>
              <a:rPr lang="bg-BG" sz="1200" kern="1200" dirty="0">
                <a:solidFill>
                  <a:schemeClr val="tx1"/>
                </a:solidFill>
                <a:effectLst/>
                <a:latin typeface="+mn-lt"/>
              </a:rPr>
              <a:t>Това може да е всичко – доброволческа дейност, спорт, мода, видеоигри.“</a:t>
            </a:r>
            <a:endParaRPr lang="bg-BG" b="1" u="sng" dirty="0"/>
          </a:p>
          <a:p>
            <a:endParaRPr lang="bg-BG" b="1" u="sng" dirty="0"/>
          </a:p>
          <a:p>
            <a:r>
              <a:rPr lang="bg-BG" b="1" u="sng" dirty="0"/>
              <a:t>ЦЕЛ НА СЛАЙДА:</a:t>
            </a:r>
          </a:p>
          <a:p>
            <a:endParaRPr lang="bg-BG" b="1" u="sng" dirty="0"/>
          </a:p>
          <a:p>
            <a:r>
              <a:rPr lang="bg-BG" sz="1200" kern="1200" dirty="0">
                <a:solidFill>
                  <a:schemeClr val="tx1"/>
                </a:solidFill>
                <a:effectLst/>
                <a:latin typeface="+mn-lt"/>
              </a:rPr>
              <a:t>Да се затвърди писането на код като групово занимание, което е по-вероятно да ангажира младите хора.</a:t>
            </a:r>
            <a:endParaRPr lang="bg-BG" b="1" u="sng" dirty="0"/>
          </a:p>
          <a:p>
            <a:endParaRPr lang="bg-BG"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bg-BG"/>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ПРИМЕРЕН СЦЕНАРИЙ:</a:t>
            </a:r>
          </a:p>
          <a:p>
            <a:endParaRPr lang="bg-BG" b="1" u="sng" dirty="0"/>
          </a:p>
          <a:p>
            <a:r>
              <a:rPr lang="bg-BG" b="0" u="none" dirty="0"/>
              <a:t>„Писането на код може да е свързано с всички ваши любими занимания!”</a:t>
            </a:r>
          </a:p>
          <a:p>
            <a:endParaRPr lang="bg-BG" b="0" u="none" baseline="0" dirty="0"/>
          </a:p>
          <a:p>
            <a:r>
              <a:rPr lang="bg-BG" b="0" u="none" baseline="0" dirty="0"/>
              <a:t>*ПРИМЕРИ, КОИТО ДА ПОСОЧИТЕ</a:t>
            </a:r>
          </a:p>
          <a:p>
            <a:pPr marL="628650" lvl="1" indent="-171450">
              <a:buFont typeface="Arial"/>
              <a:buChar char="•"/>
            </a:pPr>
            <a:r>
              <a:rPr lang="bg-BG" sz="1200" kern="1200" dirty="0">
                <a:solidFill>
                  <a:schemeClr val="tx1"/>
                </a:solidFill>
                <a:effectLst/>
                <a:latin typeface="+mn-lt"/>
              </a:rPr>
              <a:t>Ако някой се интересува от </a:t>
            </a:r>
            <a:r>
              <a:rPr lang="bg-BG" sz="1200" b="1" kern="1200" dirty="0">
                <a:solidFill>
                  <a:schemeClr val="tx1"/>
                </a:solidFill>
                <a:effectLst/>
                <a:latin typeface="+mn-lt"/>
              </a:rPr>
              <a:t>видеоигри</a:t>
            </a:r>
            <a:r>
              <a:rPr lang="bg-BG" sz="1200" kern="1200" dirty="0">
                <a:solidFill>
                  <a:schemeClr val="tx1"/>
                </a:solidFill>
                <a:effectLst/>
                <a:latin typeface="+mn-lt"/>
              </a:rPr>
              <a:t>, той може да използва писането на код за създаване на собствена игра.</a:t>
            </a:r>
            <a:endParaRPr lang="bg-BG" dirty="0">
              <a:effectLst/>
            </a:endParaRPr>
          </a:p>
          <a:p>
            <a:pPr marL="628650" lvl="1" indent="-171450">
              <a:buFont typeface="Arial"/>
              <a:buChar char="•"/>
            </a:pPr>
            <a:r>
              <a:rPr lang="bg-BG" sz="1200" kern="1200" dirty="0">
                <a:solidFill>
                  <a:schemeClr val="tx1"/>
                </a:solidFill>
                <a:effectLst/>
                <a:latin typeface="+mn-lt"/>
              </a:rPr>
              <a:t>Хората, които обичат </a:t>
            </a:r>
            <a:r>
              <a:rPr lang="bg-BG" sz="1200" b="1" kern="1200" dirty="0">
                <a:solidFill>
                  <a:schemeClr val="tx1"/>
                </a:solidFill>
                <a:effectLst/>
                <a:latin typeface="+mn-lt"/>
              </a:rPr>
              <a:t>модата</a:t>
            </a:r>
            <a:r>
              <a:rPr lang="bg-BG" sz="1200" kern="1200" dirty="0">
                <a:solidFill>
                  <a:schemeClr val="tx1"/>
                </a:solidFill>
                <a:effectLst/>
                <a:latin typeface="+mn-lt"/>
              </a:rPr>
              <a:t>, могат да си разработят свой собствен блог, който да съдържа избрани от тях модни съвети.</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bg-BG" sz="1200" kern="1200" dirty="0">
                <a:solidFill>
                  <a:schemeClr val="tx1"/>
                </a:solidFill>
                <a:effectLst/>
                <a:latin typeface="+mn-lt"/>
              </a:rPr>
              <a:t>Участниците, чиято страст е </a:t>
            </a:r>
            <a:r>
              <a:rPr lang="bg-BG" sz="1200" b="1" kern="1200" dirty="0">
                <a:solidFill>
                  <a:schemeClr val="tx1"/>
                </a:solidFill>
                <a:effectLst/>
                <a:latin typeface="+mn-lt"/>
              </a:rPr>
              <a:t>литературата</a:t>
            </a:r>
            <a:r>
              <a:rPr lang="bg-BG" sz="1200" kern="1200" dirty="0">
                <a:solidFill>
                  <a:schemeClr val="tx1"/>
                </a:solidFill>
                <a:effectLst/>
                <a:latin typeface="+mn-lt"/>
              </a:rPr>
              <a:t>, могат да създадат сайт, в който да споделят задължителните според тях заглавия на месеца и техните персонализирани рецензии. </a:t>
            </a:r>
            <a:endParaRPr lang="bg-BG" b="0" u="none" dirty="0"/>
          </a:p>
          <a:p>
            <a:endParaRPr lang="bg-BG" b="1" u="sng" dirty="0"/>
          </a:p>
          <a:p>
            <a:r>
              <a:rPr lang="bg-BG" b="1" u="sng" dirty="0"/>
              <a:t>ЦЕЛ НА СЛАЙДА:</a:t>
            </a:r>
          </a:p>
          <a:p>
            <a:pPr marL="0" marR="0" indent="0" algn="l" defTabSz="914400" rtl="0" eaLnBrk="1" fontAlgn="auto" latinLnBrk="0" hangingPunct="1">
              <a:lnSpc>
                <a:spcPct val="100000"/>
              </a:lnSpc>
              <a:spcBef>
                <a:spcPts val="0"/>
              </a:spcBef>
              <a:spcAft>
                <a:spcPts val="0"/>
              </a:spcAft>
              <a:buClrTx/>
              <a:buSzTx/>
              <a:buFontTx/>
              <a:buNone/>
              <a:tabLst/>
              <a:defRPr/>
            </a:pPr>
            <a:endParaRPr lang="bg-BG" dirty="0"/>
          </a:p>
          <a:p>
            <a:pPr marL="0" marR="0" indent="0" algn="l" defTabSz="914400" rtl="0" eaLnBrk="1" fontAlgn="auto" latinLnBrk="0" hangingPunct="1">
              <a:lnSpc>
                <a:spcPct val="100000"/>
              </a:lnSpc>
              <a:spcBef>
                <a:spcPts val="0"/>
              </a:spcBef>
              <a:spcAft>
                <a:spcPts val="0"/>
              </a:spcAft>
              <a:buClrTx/>
              <a:buSzTx/>
              <a:buFontTx/>
              <a:buNone/>
              <a:tabLst/>
              <a:defRPr/>
            </a:pPr>
            <a:r>
              <a:rPr lang="bg-BG"/>
              <a:t>Предвид</a:t>
            </a:r>
            <a:r>
              <a:rPr lang="bg-BG" sz="1200" kern="1200" dirty="0">
                <a:solidFill>
                  <a:schemeClr val="tx1"/>
                </a:solidFill>
                <a:effectLst/>
                <a:latin typeface="+mn-lt"/>
              </a:rPr>
              <a:t> социалното значение, което отдават младежите на тази възраст на мнението на своите връстници, е важно да се подчертае, че писането на код може да се приложи във </a:t>
            </a:r>
            <a:r>
              <a:rPr lang="bg-BG" sz="1200" i="1" kern="1200" dirty="0">
                <a:solidFill>
                  <a:schemeClr val="tx1"/>
                </a:solidFill>
                <a:effectLst/>
                <a:latin typeface="+mn-lt"/>
              </a:rPr>
              <a:t>всички</a:t>
            </a:r>
            <a:r>
              <a:rPr lang="bg-BG" sz="1200" kern="1200" dirty="0">
                <a:solidFill>
                  <a:schemeClr val="tx1"/>
                </a:solidFill>
                <a:effectLst/>
                <a:latin typeface="+mn-lt"/>
              </a:rPr>
              <a:t> аспекти на живота и не е отклонение от нормата. </a:t>
            </a:r>
            <a:endParaRPr lang="bg-BG" b="1" u="sng" dirty="0"/>
          </a:p>
          <a:p>
            <a:endParaRPr lang="bg-BG" b="1" dirty="0"/>
          </a:p>
          <a:p>
            <a:r>
              <a:rPr lang="bg-BG" b="1" u="sng" dirty="0"/>
              <a:t>ИНСТРУКЦИИ ЗА ИЗОБРАЖЕНИЕТО ЗА ТОЗИ СЛАЙД:</a:t>
            </a:r>
          </a:p>
          <a:p>
            <a:endParaRPr lang="bg-B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За това изображение включихме бенгалски огън, за да подчертаем „искрата“, която представлява новото разбиране за програмирането.</a:t>
            </a:r>
          </a:p>
          <a:p>
            <a:pPr marL="0" marR="0" indent="0" algn="l" defTabSz="914400" rtl="0" eaLnBrk="1" fontAlgn="auto" latinLnBrk="0" hangingPunct="1">
              <a:lnSpc>
                <a:spcPct val="100000"/>
              </a:lnSpc>
              <a:spcBef>
                <a:spcPts val="0"/>
              </a:spcBef>
              <a:spcAft>
                <a:spcPts val="0"/>
              </a:spcAft>
              <a:buClrTx/>
              <a:buSzTx/>
              <a:buFontTx/>
              <a:buNone/>
              <a:tabLst/>
              <a:defRPr/>
            </a:pPr>
            <a:endParaRPr lang="bg-BG"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Ако това изображение трябва да бъде заменено, се уверете, че то отговаря на следните критерии: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bg-BG" sz="1200" kern="1200" dirty="0">
                <a:solidFill>
                  <a:schemeClr val="tx1"/>
                </a:solidFill>
                <a:effectLst/>
                <a:latin typeface="+mn-lt"/>
              </a:rPr>
              <a:t>Снимка или .gif изображение, което илюстрира ново начало или разширяване на хоризонтите.</a:t>
            </a:r>
            <a:endParaRPr lang="bg-BG"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bg-BG" dirty="0"/>
          </a:p>
          <a:p>
            <a:endParaRPr lang="bg-BG"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bg-BG"/>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ПРИМЕРЕН СЦЕНАРИЙ:</a:t>
            </a:r>
          </a:p>
          <a:p>
            <a:endParaRPr lang="bg-BG" b="1" u="sng" dirty="0"/>
          </a:p>
          <a:p>
            <a:r>
              <a:rPr lang="bg-BG" b="0" u="none" dirty="0"/>
              <a:t>„Ще започнем скоро, затова искам да помислите за всичко, за което говорихме, докато играете, и да помислите как може да приложите програмирането във вашето ежедневие.“</a:t>
            </a:r>
          </a:p>
          <a:p>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ЦЕЛ НА СЛАЙДА:</a:t>
            </a:r>
          </a:p>
          <a:p>
            <a:endParaRPr lang="bg-BG" b="1" u="sng" dirty="0"/>
          </a:p>
          <a:p>
            <a:r>
              <a:rPr lang="bg-BG" b="0" u="none" dirty="0"/>
              <a:t>Да се убедите, че учениците мислят за всичко, което са видели в презентацията, докато участват в Hour of Code™. </a:t>
            </a:r>
          </a:p>
          <a:p>
            <a:endParaRPr lang="bg-BG" b="1" dirty="0"/>
          </a:p>
          <a:p>
            <a:r>
              <a:rPr lang="bg-BG" b="1" u="sng" dirty="0"/>
              <a:t>ИНСТРУКЦИИ ЗА ИЗОБРАЖЕНИЕТО ЗА ТОЗИ СЛАЙД:</a:t>
            </a:r>
            <a:endParaRPr lang="bg-BG"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За този слайд включихме изображение на фотограф, за да подчертаем отново, че програмирането може да бъде полезно за различни интереси.</a:t>
            </a:r>
          </a:p>
          <a:p>
            <a:pPr marL="0" marR="0" indent="0" algn="l" defTabSz="914400" rtl="0" eaLnBrk="1" fontAlgn="auto" latinLnBrk="0" hangingPunct="1">
              <a:lnSpc>
                <a:spcPct val="100000"/>
              </a:lnSpc>
              <a:spcBef>
                <a:spcPts val="0"/>
              </a:spcBef>
              <a:spcAft>
                <a:spcPts val="0"/>
              </a:spcAft>
              <a:buClrTx/>
              <a:buSzTx/>
              <a:buFontTx/>
              <a:buNone/>
              <a:tabLst/>
              <a:defRPr/>
            </a:pPr>
            <a:endParaRPr lang="bg-BG"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Ако това изображение трябва да бъде заменено, се уверете, че то отговаря на следните критерии: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bg-BG" sz="1200" kern="1200" dirty="0">
                <a:solidFill>
                  <a:schemeClr val="tx1"/>
                </a:solidFill>
                <a:effectLst/>
                <a:latin typeface="+mn-lt"/>
              </a:rPr>
              <a:t>Снимка или .gif изображение, което обикновено не се свързва с писането на код.</a:t>
            </a:r>
            <a:endParaRPr lang="bg-BG"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bg-BG"/>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ПРИМЕРЕН СЦЕНАРИЙ:</a:t>
            </a:r>
          </a:p>
          <a:p>
            <a:endParaRPr lang="bg-BG" b="1" u="sng" dirty="0"/>
          </a:p>
          <a:p>
            <a:r>
              <a:rPr lang="bg-BG" b="0" u="none" dirty="0"/>
              <a:t>„Добре, време е да започваме!“</a:t>
            </a:r>
          </a:p>
          <a:p>
            <a:endParaRPr lang="bg-BG" b="1" u="sng" dirty="0"/>
          </a:p>
          <a:p>
            <a:r>
              <a:rPr lang="bg-BG" b="1" u="sng" dirty="0"/>
              <a:t>ЦЕЛ НА СЛАЙДА:</a:t>
            </a:r>
          </a:p>
          <a:p>
            <a:endParaRPr lang="bg-BG" b="0" u="none" dirty="0"/>
          </a:p>
          <a:p>
            <a:r>
              <a:rPr lang="bg-BG" b="0" u="none" dirty="0"/>
              <a:t>Да се представи Hour of Code™.</a:t>
            </a:r>
            <a:endParaRPr lang="bg-BG" b="1" dirty="0"/>
          </a:p>
          <a:p>
            <a:endParaRPr lang="bg-BG" b="1" dirty="0"/>
          </a:p>
          <a:p>
            <a:r>
              <a:rPr lang="bg-BG" b="1" u="sng" dirty="0"/>
              <a:t>ИНСТРУКЦИИ ЗА ИЗОБРАЖЕНИЕТО ЗА ТОЗИ СЛАЙД:</a:t>
            </a:r>
            <a:endParaRPr lang="bg-BG" sz="1200" u="sng" kern="1200" dirty="0">
              <a:solidFill>
                <a:schemeClr val="tx1"/>
              </a:solidFill>
              <a:effectLst/>
              <a:latin typeface="+mn-lt"/>
              <a:ea typeface="+mn-ea"/>
              <a:cs typeface="+mn-cs"/>
            </a:endParaRPr>
          </a:p>
          <a:p>
            <a:endParaRPr lang="bg-BG" dirty="0"/>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Ако това изображение трябва да бъде заменено, се уверете, че то отговаря на следните критерии: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bg-BG" sz="1200" kern="1200" dirty="0">
                <a:solidFill>
                  <a:schemeClr val="tx1"/>
                </a:solidFill>
                <a:effectLst/>
                <a:latin typeface="+mn-lt"/>
              </a:rPr>
              <a:t>Снимка или .gif изображение на млади хора, които са видимо ентусиазирани.</a:t>
            </a:r>
            <a:endParaRPr lang="bg-BG" dirty="0"/>
          </a:p>
          <a:p>
            <a:endParaRPr lang="bg-BG"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bg-BG"/>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ПРИМЕРЕН СЦЕНАРИЙ:</a:t>
            </a:r>
          </a:p>
          <a:p>
            <a:endParaRPr lang="bg-BG"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bg-BG" b="0" u="none" dirty="0"/>
              <a:t>„Готови ли сте да пишете код? Да започваме! „В днешния урок с </a:t>
            </a:r>
            <a:r>
              <a:rPr lang="bg-BG" sz="1200" dirty="0">
                <a:solidFill>
                  <a:schemeClr val="bg1"/>
                </a:solidFill>
                <a:latin typeface="Segoe UI Light" panose="020B0502040204020203" pitchFamily="34" charset="0"/>
              </a:rPr>
              <a:t>Hour of Code</a:t>
            </a:r>
            <a:r>
              <a:rPr lang="bg-BG" dirty="0"/>
              <a:t>™</a:t>
            </a:r>
            <a:r>
              <a:rPr lang="bg-BG" b="0" u="none" baseline="0" dirty="0"/>
              <a:t> ще се учим чрез</a:t>
            </a:r>
            <a:r>
              <a:rPr lang="bg-BG" sz="1200" kern="1200" dirty="0">
                <a:solidFill>
                  <a:schemeClr val="tx1"/>
                </a:solidFill>
                <a:effectLst/>
                <a:latin typeface="+mn-lt"/>
              </a:rPr>
              <a:t> ръководство, вдъхновено от играта Minecraft</a:t>
            </a:r>
            <a:r>
              <a:rPr lang="bg-BG" b="0" u="none" baseline="0" dirty="0"/>
              <a:t>! </a:t>
            </a:r>
            <a:r>
              <a:rPr lang="bg-BG" sz="1200" kern="1200" dirty="0">
                <a:solidFill>
                  <a:schemeClr val="tx1"/>
                </a:solidFill>
                <a:effectLst/>
                <a:latin typeface="+mn-lt"/>
              </a:rPr>
              <a:t>Ръководството използва герои и концепции от видеоиграта Minecraft, но това не е самата игра.</a:t>
            </a:r>
            <a:r>
              <a:rPr lang="bg-BG" dirty="0"/>
              <a:t> </a:t>
            </a:r>
            <a:r>
              <a:rPr lang="bg-BG" sz="1200" kern="1200" dirty="0">
                <a:solidFill>
                  <a:schemeClr val="tx1"/>
                </a:solidFill>
                <a:effectLst/>
                <a:latin typeface="+mn-lt"/>
              </a:rPr>
              <a:t>В този урок с Minecraft Hour of Code™ ще се запознаете с агента и ще научите кои са и как да използвате техниките за писане на код като цикли, отстраняване на грешки и функции, с които да проектирате вашите собствени решения на пъзелите и да наблюдавате как агентът изпълнява вашите команди.“</a:t>
            </a:r>
            <a:endParaRPr lang="bg-BG" sz="1200" b="0" baseline="0" dirty="0"/>
          </a:p>
          <a:p>
            <a:endParaRPr lang="bg-BG" b="0" u="none" dirty="0"/>
          </a:p>
          <a:p>
            <a:endParaRPr lang="bg-BG" b="0" u="none" dirty="0"/>
          </a:p>
          <a:p>
            <a:endParaRPr lang="bg-BG" b="1" u="sng" dirty="0"/>
          </a:p>
          <a:p>
            <a:r>
              <a:rPr lang="bg-BG" b="1" u="sng" dirty="0"/>
              <a:t>ЦЕЛ НА СЛАЙДА: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bg-BG" b="0" u="none" dirty="0"/>
              <a:t>Да се представи </a:t>
            </a:r>
            <a:r>
              <a:rPr lang="bg-BG" sz="1200" dirty="0">
                <a:solidFill>
                  <a:schemeClr val="bg1"/>
                </a:solidFill>
                <a:latin typeface="Segoe UI Light" panose="020B0502040204020203" pitchFamily="34" charset="0"/>
              </a:rPr>
              <a:t>Hour of Code™</a:t>
            </a:r>
          </a:p>
          <a:p>
            <a:endParaRPr lang="bg-BG" b="1" dirty="0"/>
          </a:p>
          <a:p>
            <a:pPr marL="0" marR="0" lvl="0" indent="0" algn="l" defTabSz="914400" rtl="0" eaLnBrk="1" fontAlgn="auto" latinLnBrk="0" hangingPunct="1">
              <a:lnSpc>
                <a:spcPct val="100000"/>
              </a:lnSpc>
              <a:spcBef>
                <a:spcPts val="0"/>
              </a:spcBef>
              <a:spcAft>
                <a:spcPts val="0"/>
              </a:spcAft>
              <a:buClrTx/>
              <a:buSzTx/>
              <a:buFontTx/>
              <a:buNone/>
              <a:tabLst/>
              <a:defRPr/>
            </a:pPr>
            <a:r>
              <a:rPr lang="bg-BG" b="1" u="sng" dirty="0"/>
              <a:t>БЕЛЕЖКА ЗА ВОДЕЩИЯ:</a:t>
            </a:r>
          </a:p>
          <a:p>
            <a:pPr>
              <a:defRPr/>
            </a:pPr>
            <a:r>
              <a:rPr lang="bg-BG" b="0" dirty="0"/>
              <a:t>Съществува повече от едно ръководство на Minecraft. Започнете с </a:t>
            </a:r>
            <a:r>
              <a:rPr lang="bg-BG" dirty="0"/>
              <a:t>тазгодишното </a:t>
            </a:r>
            <a:r>
              <a:rPr lang="bg-BG" b="0" dirty="0"/>
              <a:t>ръководство и използвайте и останалите, ако учениците приключат бързо. Всяко ръководство разкрива различни концепции, така че</a:t>
            </a:r>
            <a:r>
              <a:rPr lang="bg-BG" dirty="0"/>
              <a:t> </a:t>
            </a:r>
            <a:r>
              <a:rPr lang="bg-BG" b="0" dirty="0"/>
              <a:t>изпълнението на всички ръководства е чудесна идея!</a:t>
            </a:r>
            <a:r>
              <a:rPr lang="bg-BG" dirty="0"/>
              <a:t> </a:t>
            </a:r>
            <a:endParaRPr lang="bg-BG" b="0" dirty="0"/>
          </a:p>
          <a:p>
            <a:endParaRPr lang="bg-BG" sz="1200" b="1" u="sng" kern="1200" baseline="0" dirty="0">
              <a:solidFill>
                <a:schemeClr val="tx1"/>
              </a:solidFill>
              <a:effectLst/>
              <a:latin typeface="+mn-lt"/>
              <a:ea typeface="+mn-ea"/>
              <a:cs typeface="+mn-cs"/>
            </a:endParaRPr>
          </a:p>
          <a:p>
            <a:r>
              <a:rPr lang="bg-BG" sz="1200" kern="1200" dirty="0">
                <a:solidFill>
                  <a:schemeClr val="tx1"/>
                </a:solidFill>
                <a:effectLst/>
                <a:latin typeface="+mn-lt"/>
              </a:rPr>
              <a:t>Ако всеки участник не разполага със собствено устройство, разделете участниците по двойки и поискайте да се разменят при всяка стъпка от уроците, така че и двамата да имат шанс да бъдат активни и съответно да наблюдават. Препоръчваме отделните участници да работят сами над пъзелите.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bg-BG" sz="1200" kern="1200" dirty="0">
                <a:solidFill>
                  <a:schemeClr val="tx1"/>
                </a:solidFill>
                <a:effectLst/>
                <a:latin typeface="+mn-lt"/>
              </a:rPr>
              <a:t>След петнадесет минути поздравете групата за постигнатия напредък и за кода, който са написали.</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bg-BG" sz="1200" b="0" u="none" kern="1200" dirty="0">
                <a:solidFill>
                  <a:schemeClr val="tx1"/>
                </a:solidFill>
                <a:effectLst/>
                <a:latin typeface="+mn-lt"/>
              </a:rPr>
              <a:t>Поканете участниците, които изпълнят всички стъпки в ръководството и/или са по-напреднали, да играят в ръководството с помощта на играта </a:t>
            </a:r>
            <a:r>
              <a:rPr lang="bg-BG" sz="1200" b="1" u="none" kern="1200" dirty="0">
                <a:solidFill>
                  <a:schemeClr val="tx1"/>
                </a:solidFill>
                <a:effectLst/>
                <a:latin typeface="+mn-lt"/>
              </a:rPr>
              <a:t>Diamond Path</a:t>
            </a:r>
            <a:r>
              <a:rPr lang="bg-BG" sz="1200" b="0" u="none" kern="1200" dirty="0">
                <a:solidFill>
                  <a:schemeClr val="tx1"/>
                </a:solidFill>
                <a:effectLst/>
                <a:latin typeface="+mn-lt"/>
              </a:rPr>
              <a:t>, която включва допълнителни предизвикателства с кодиране, които те трябва да преодолеят, за да спечелят диаманта в нивото.</a:t>
            </a:r>
            <a:endParaRPr lang="bg-BG"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bg-BG"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bg-BG" b="0" dirty="0"/>
          </a:p>
          <a:p>
            <a:r>
              <a:rPr lang="bg-BG"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bg-BG"/>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ПРИМЕРЕН СЦЕНАРИЙ:</a:t>
            </a:r>
          </a:p>
          <a:p>
            <a:endParaRPr lang="bg-BG" b="1" u="sng" dirty="0"/>
          </a:p>
          <a:p>
            <a:r>
              <a:rPr lang="bg-BG" b="0" dirty="0"/>
              <a:t>„Вероятно вече знаете, че писането на код е това, което хората използват, за да дадат инструкции на технологиите. Компютрите не разбират български, нито английски, затова трябва да им даваме команди на език, който те ще разберат. Този език се нарича код! Това, което може би не знаете, е, че писането на код или програмирането не е само за софтуерни инженери и хората от сферата на високите технологии</a:t>
            </a:r>
            <a:r>
              <a:rPr lang="bg-BG"/>
              <a:t>. Писането на код </a:t>
            </a:r>
            <a:r>
              <a:rPr lang="bg-BG" b="0" baseline="0" dirty="0"/>
              <a:t>е страхотно умение, което </a:t>
            </a:r>
            <a:r>
              <a:rPr lang="bg-BG" b="0" i="1" baseline="0" dirty="0"/>
              <a:t>всеки </a:t>
            </a:r>
            <a:r>
              <a:rPr lang="bg-BG" b="0" i="0" baseline="0" dirty="0"/>
              <a:t>може да научи!“</a:t>
            </a:r>
            <a:r>
              <a:rPr lang="bg-BG"/>
              <a:t> </a:t>
            </a:r>
            <a:endParaRPr lang="bg-BG" b="0" i="0" baseline="0" dirty="0"/>
          </a:p>
          <a:p>
            <a:endParaRPr lang="bg-BG"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БЕЛЕЖКА ЗА ВОДЕЩИЯ:</a:t>
            </a:r>
            <a:endParaRPr lang="bg-BG"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bg-BG" b="0" u="none" baseline="0" dirty="0"/>
              <a:t>Видеоклипът ще се възпроизведе автоматично, когато преминете към следващия слайд. </a:t>
            </a:r>
            <a:endParaRPr lang="bg-BG" b="1" u="sng" dirty="0"/>
          </a:p>
          <a:p>
            <a:endParaRPr lang="bg-BG" b="1" u="sng" dirty="0"/>
          </a:p>
          <a:p>
            <a:r>
              <a:rPr lang="bg-BG" b="1" u="sng" dirty="0"/>
              <a:t>ЦЕЛ НА СЛАЙДА:</a:t>
            </a:r>
            <a:r>
              <a:rPr lang="bg-BG"/>
              <a:t> </a:t>
            </a:r>
          </a:p>
          <a:p>
            <a:endParaRPr lang="bg-BG" b="1" u="none" dirty="0"/>
          </a:p>
          <a:p>
            <a:r>
              <a:rPr lang="bg-BG" b="0" u="none" dirty="0"/>
              <a:t>Следващият раздел има за цел да промени погрешните схващания, свързани с програмирането, сред много млади хора. </a:t>
            </a:r>
            <a:endParaRPr lang="bg-BG" b="1" u="sng" dirty="0"/>
          </a:p>
          <a:p>
            <a:endParaRPr lang="bg-BG" b="1" dirty="0"/>
          </a:p>
          <a:p>
            <a:r>
              <a:rPr lang="bg-BG" b="1" u="sng" dirty="0"/>
              <a:t>ИНСТРУКЦИИ ЗА ИЗОБРАЖЕНИЕТО ЗА ТОЗИ СЛАЙД:</a:t>
            </a:r>
          </a:p>
          <a:p>
            <a:r>
              <a:rPr lang="bg-BG" sz="1200" b="0" u="none" kern="1200" baseline="0" dirty="0">
                <a:solidFill>
                  <a:schemeClr val="tx1"/>
                </a:solidFill>
                <a:effectLst/>
                <a:latin typeface="+mn-lt"/>
              </a:rPr>
              <a:t>Това е изображение с фразата Hello world, изписана с бинарен код и копирана 8 пъти.</a:t>
            </a:r>
            <a:endParaRPr lang="bg-BG"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bg-BG"/>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ПРИМЕРЕН СЦЕНАРИЙ:</a:t>
            </a:r>
            <a:endParaRPr lang="bg-BG" b="0" u="none" dirty="0"/>
          </a:p>
          <a:p>
            <a:endParaRPr lang="bg-BG" b="0" u="none" dirty="0"/>
          </a:p>
          <a:p>
            <a:r>
              <a:rPr lang="bg-BG" b="0" u="none" dirty="0"/>
              <a:t>„А сега отидете на адрес </a:t>
            </a:r>
            <a:r>
              <a:rPr lang="bg-BG" sz="1200" b="0" u="none" dirty="0">
                <a:solidFill>
                  <a:schemeClr val="bg1"/>
                </a:solidFill>
                <a:latin typeface="Segoe Pro Light" charset="0"/>
              </a:rPr>
              <a:t>code.org</a:t>
            </a:r>
            <a:r>
              <a:rPr lang="bg-BG" sz="1200" dirty="0">
                <a:solidFill>
                  <a:schemeClr val="bg1"/>
                </a:solidFill>
                <a:latin typeface="Segoe Pro Light" charset="0"/>
              </a:rPr>
              <a:t>/Minecraft</a:t>
            </a:r>
            <a:r>
              <a:rPr lang="bg-BG" b="0" u="none" baseline="0" dirty="0"/>
              <a:t>, за да намерите ръководството </a:t>
            </a:r>
            <a:r>
              <a:rPr lang="bg-BG" sz="1200" kern="1200" dirty="0">
                <a:solidFill>
                  <a:schemeClr val="tx1"/>
                </a:solidFill>
                <a:effectLst/>
                <a:latin typeface="+mn-lt"/>
              </a:rPr>
              <a:t>Minecraft Hour of </a:t>
            </a:r>
            <a:r>
              <a:rPr lang="bg-BG" sz="1200" dirty="0">
                <a:solidFill>
                  <a:schemeClr val="bg1"/>
                </a:solidFill>
                <a:latin typeface="Segoe UI Light" panose="020B0502040204020203" pitchFamily="34" charset="0"/>
              </a:rPr>
              <a:t>Code</a:t>
            </a:r>
            <a:r>
              <a:rPr lang="bg-BG" dirty="0"/>
              <a:t>™</a:t>
            </a:r>
            <a:r>
              <a:rPr lang="bg-BG" sz="1200" kern="1200" dirty="0">
                <a:solidFill>
                  <a:schemeClr val="tx1"/>
                </a:solidFill>
                <a:effectLst/>
                <a:latin typeface="+mn-lt"/>
              </a:rPr>
              <a:t> Hero’s Journey </a:t>
            </a:r>
            <a:r>
              <a:rPr lang="bg-BG" b="0" u="none" baseline="0" dirty="0"/>
              <a:t>и ЗАПОЧВАЙТЕ!“</a:t>
            </a:r>
            <a:endParaRPr lang="bg-BG" b="1" u="sng" dirty="0"/>
          </a:p>
          <a:p>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ЦЕЛ НА СЛАЙДА:</a:t>
            </a:r>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r>
              <a:rPr lang="bg-BG" b="0" u="none" dirty="0"/>
              <a:t>Да се даде време на участниците да намерят ръководството.</a:t>
            </a:r>
          </a:p>
          <a:p>
            <a:pPr marL="0" marR="0" indent="0" algn="l" defTabSz="914400" rtl="0" eaLnBrk="1" fontAlgn="auto" latinLnBrk="0" hangingPunct="1">
              <a:lnSpc>
                <a:spcPct val="100000"/>
              </a:lnSpc>
              <a:spcBef>
                <a:spcPts val="0"/>
              </a:spcBef>
              <a:spcAft>
                <a:spcPts val="0"/>
              </a:spcAft>
              <a:buClrTx/>
              <a:buSzTx/>
              <a:buFontTx/>
              <a:buNone/>
              <a:tabLst/>
              <a:defRPr/>
            </a:pPr>
            <a:endParaRPr lang="bg-BG" b="0" u="none" baseline="0" dirty="0"/>
          </a:p>
          <a:p>
            <a:r>
              <a:rPr lang="bg-BG" b="1" u="sng" baseline="0" dirty="0"/>
              <a:t>БЕЛЕЖКА ЗА ВОДЕЩИЯ: </a:t>
            </a:r>
          </a:p>
          <a:p>
            <a:pPr marL="628650" lvl="1" indent="-171450">
              <a:buFont typeface="Arial"/>
              <a:buChar char="•"/>
            </a:pPr>
            <a:r>
              <a:rPr lang="bg-BG" dirty="0"/>
              <a:t>Дръжте този слайд отворен през цялото ръководство и продължете към следващия </a:t>
            </a:r>
            <a:r>
              <a:rPr lang="bg-BG" i="1" baseline="0" dirty="0"/>
              <a:t>чак</a:t>
            </a:r>
            <a:r>
              <a:rPr lang="bg-BG" dirty="0"/>
              <a:t> след като групата наближи края на ръководството</a:t>
            </a:r>
          </a:p>
          <a:p>
            <a:pPr marL="628650" lvl="1" indent="-171450">
              <a:buFont typeface="Arial"/>
              <a:buChar char="•"/>
            </a:pPr>
            <a:r>
              <a:rPr lang="bg-BG" sz="1200" kern="1200" dirty="0">
                <a:solidFill>
                  <a:schemeClr val="tx1"/>
                </a:solidFill>
                <a:effectLst/>
                <a:latin typeface="+mn-lt"/>
              </a:rPr>
              <a:t>Ако участниците влязат в ръководството с идентификационни данни, напредъкът ще бъде записван в нивата и те ще могат да се върнат, ако не успеят да го завършат. </a:t>
            </a:r>
          </a:p>
          <a:p>
            <a:pPr marL="628650" lvl="1" indent="-171450">
              <a:buFont typeface="Arial"/>
              <a:buChar char="•"/>
            </a:pPr>
            <a:r>
              <a:rPr lang="bg-BG" sz="1200" kern="1200" dirty="0">
                <a:solidFill>
                  <a:schemeClr val="tx1"/>
                </a:solidFill>
                <a:effectLst/>
                <a:latin typeface="+mn-lt"/>
              </a:rPr>
              <a:t>Тъй като на участниците се дава свободата и пространството за създаване на всичко, което искат, е добре да вземете предвид рисковете, свързани със съдържанието, създадено от младежи и потребители.</a:t>
            </a:r>
            <a:endParaRPr lang="bg-BG" baseline="0" dirty="0"/>
          </a:p>
          <a:p>
            <a:pPr marL="0" lvl="0" indent="0">
              <a:buFont typeface="Arial"/>
              <a:buNone/>
            </a:pPr>
            <a:endParaRPr lang="bg-BG" baseline="0" dirty="0">
              <a:highlight>
                <a:srgbClr val="FFFF00"/>
              </a:highlight>
            </a:endParaRPr>
          </a:p>
          <a:p>
            <a:pPr marL="0" lvl="0" indent="0">
              <a:buFont typeface="Arial"/>
              <a:buNone/>
            </a:pPr>
            <a:r>
              <a:rPr lang="bg-BG" b="1" u="sng" baseline="0" dirty="0">
                <a:highlight>
                  <a:srgbClr val="FFFF00"/>
                </a:highlight>
              </a:rPr>
              <a:t>АКО ВРЕМЕТО ВИ ПРИТИСКА:</a:t>
            </a:r>
          </a:p>
          <a:p>
            <a:pPr marL="628650" lvl="1" indent="-171450">
              <a:buFont typeface="Arial"/>
              <a:buChar char="•"/>
            </a:pPr>
            <a:r>
              <a:rPr lang="bg-BG" sz="1200" kern="1200" dirty="0">
                <a:solidFill>
                  <a:schemeClr val="tx1"/>
                </a:solidFill>
                <a:effectLst/>
                <a:highlight>
                  <a:srgbClr val="FFFF00"/>
                </a:highlight>
                <a:latin typeface="+mn-lt"/>
              </a:rPr>
              <a:t>Завършете колкото може повече пъзели. Напредналите технически деца могат да ги завършат за 50 – 60 минути.</a:t>
            </a:r>
          </a:p>
          <a:p>
            <a:pPr marL="628650" lvl="1" indent="-171450">
              <a:buFont typeface="Arial"/>
              <a:buChar char="•"/>
            </a:pPr>
            <a:r>
              <a:rPr lang="bg-BG" sz="1200" kern="1200" dirty="0">
                <a:solidFill>
                  <a:schemeClr val="tx1"/>
                </a:solidFill>
                <a:effectLst/>
                <a:highlight>
                  <a:srgbClr val="FFFF00"/>
                </a:highlight>
                <a:latin typeface="+mn-lt"/>
              </a:rPr>
              <a:t>Поздравете учениците за това, което са постигнали, и им кажете, че могат да пишат код и у дома.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bg-BG"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bg-BG" b="1" u="sng" baseline="0" dirty="0">
                <a:highlight>
                  <a:srgbClr val="FFFF00"/>
                </a:highlight>
              </a:rPr>
              <a:t>АКО ВИ ОСТАНЕ ВРЕМЕ:</a:t>
            </a:r>
          </a:p>
          <a:p>
            <a:pPr marL="628650" lvl="1" indent="-171450">
              <a:buFont typeface="Arial" panose="020B0604020202020204" pitchFamily="34" charset="0"/>
              <a:buChar char="•"/>
            </a:pPr>
            <a:r>
              <a:rPr lang="bg-BG" sz="1200" kern="1200" dirty="0">
                <a:solidFill>
                  <a:schemeClr val="tx1"/>
                </a:solidFill>
                <a:effectLst/>
                <a:latin typeface="+mn-lt"/>
              </a:rPr>
              <a:t>Насочете учениците да продължат да създават във финалния пъзел за допълнителни часове игра. </a:t>
            </a:r>
          </a:p>
          <a:p>
            <a:pPr marL="628650" lvl="1" indent="-171450">
              <a:buFont typeface="Arial" panose="020B0604020202020204" pitchFamily="34" charset="0"/>
              <a:buChar char="•"/>
            </a:pPr>
            <a:r>
              <a:rPr lang="bg-BG" sz="1200" kern="1200" dirty="0">
                <a:solidFill>
                  <a:schemeClr val="tx1"/>
                </a:solidFill>
                <a:effectLst/>
                <a:latin typeface="+mn-lt"/>
              </a:rPr>
              <a:t>Насочете учениците да преминат отново през всеки пъзел и ги предизвикайте да решат пъзелите по различен начин. Това увеличава забавните и интересни възможности за повторение и експериментиране.</a:t>
            </a:r>
          </a:p>
          <a:p>
            <a:pPr marL="628650" lvl="1" indent="-171450">
              <a:buFont typeface="Arial" panose="020B0604020202020204" pitchFamily="34" charset="0"/>
              <a:buChar char="•"/>
            </a:pPr>
            <a:r>
              <a:rPr lang="bg-BG" sz="1200" b="0" u="none" kern="1200" dirty="0">
                <a:solidFill>
                  <a:schemeClr val="tx1"/>
                </a:solidFill>
                <a:effectLst/>
                <a:latin typeface="+mn-lt"/>
              </a:rPr>
              <a:t>Насочете учениците да играят в ръководствата Minecraft Hour of </a:t>
            </a:r>
            <a:r>
              <a:rPr lang="bg-BG" sz="1200" dirty="0">
                <a:solidFill>
                  <a:schemeClr val="bg1"/>
                </a:solidFill>
                <a:latin typeface="Segoe UI Light" panose="020B0502040204020203" pitchFamily="34" charset="0"/>
              </a:rPr>
              <a:t>Code</a:t>
            </a:r>
            <a:r>
              <a:rPr lang="bg-BG" dirty="0"/>
              <a:t>™</a:t>
            </a:r>
            <a:r>
              <a:rPr lang="bg-BG" sz="1200" b="0" u="none" kern="1200" dirty="0">
                <a:solidFill>
                  <a:schemeClr val="tx1"/>
                </a:solidFill>
                <a:effectLst/>
                <a:latin typeface="+mn-lt"/>
              </a:rPr>
              <a:t> Adventurer („Minecraft авантюрист“) и/или Minecraft Hour of </a:t>
            </a:r>
            <a:r>
              <a:rPr lang="bg-BG" sz="1200" dirty="0">
                <a:solidFill>
                  <a:schemeClr val="bg1"/>
                </a:solidFill>
                <a:latin typeface="Segoe UI Light" panose="020B0502040204020203" pitchFamily="34" charset="0"/>
              </a:rPr>
              <a:t>Code</a:t>
            </a:r>
            <a:r>
              <a:rPr lang="bg-BG" dirty="0"/>
              <a:t>™</a:t>
            </a:r>
            <a:r>
              <a:rPr lang="bg-BG" sz="1200" b="0" u="none" kern="1200" dirty="0">
                <a:solidFill>
                  <a:schemeClr val="tx1"/>
                </a:solidFill>
                <a:effectLst/>
                <a:latin typeface="+mn-lt"/>
              </a:rPr>
              <a:t> Designer („Minecraft дизайнер“).</a:t>
            </a:r>
            <a:endParaRPr lang="bg-BG" b="0" u="none" dirty="0"/>
          </a:p>
          <a:p>
            <a:endParaRPr lang="bg-BG"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bg-BG"/>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a:t>ПРИМЕРЕН СЦЕНАРИЙ:</a:t>
            </a:r>
          </a:p>
          <a:p>
            <a:endParaRPr lang="bg-BG" b="1" u="sng"/>
          </a:p>
          <a:p>
            <a:r>
              <a:rPr lang="bg-BG" b="0" u="none"/>
              <a:t>„Добре, ученици! Остават ви само още пет минути да довършите ръководството!“</a:t>
            </a:r>
          </a:p>
          <a:p>
            <a:endParaRPr lang="bg-BG" b="1" u="sng"/>
          </a:p>
          <a:p>
            <a:pPr marL="0" marR="0" indent="0" algn="l" defTabSz="914400" rtl="0" eaLnBrk="1" fontAlgn="auto" latinLnBrk="0" hangingPunct="1">
              <a:lnSpc>
                <a:spcPct val="100000"/>
              </a:lnSpc>
              <a:spcBef>
                <a:spcPts val="0"/>
              </a:spcBef>
              <a:spcAft>
                <a:spcPts val="0"/>
              </a:spcAft>
              <a:buClrTx/>
              <a:buSzTx/>
              <a:buFontTx/>
              <a:buNone/>
              <a:tabLst/>
              <a:defRPr/>
            </a:pPr>
            <a:r>
              <a:rPr lang="bg-BG" b="1" u="sng"/>
              <a:t>ЦЕЛ НА СЛАЙДА:</a:t>
            </a:r>
            <a:endParaRPr lang="bg-BG" b="0" u="none"/>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a:p>
          <a:p>
            <a:r>
              <a:rPr lang="bg-BG" b="0" u="none"/>
              <a:t>Да се предупредят участниците, че времето почти е изтекло и урокът е почти приключил.</a:t>
            </a:r>
          </a:p>
          <a:p>
            <a:endParaRPr lang="bg-BG" b="1"/>
          </a:p>
          <a:p>
            <a:r>
              <a:rPr lang="bg-BG" b="1" u="sng"/>
              <a:t>ИНСТРУКЦИИ ЗА ИЗОБРАЖЕНИЕТО ЗА ТОЗИ СЛАЙД:</a:t>
            </a:r>
            <a:endParaRPr lang="bg-BG" sz="1200" u="sng"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bg-BG"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a:solidFill>
                  <a:schemeClr val="tx1"/>
                </a:solidFill>
                <a:effectLst/>
                <a:latin typeface="+mn-lt"/>
              </a:rPr>
              <a:t>За този слайд сме включили .jpg изображение, което показва група приятели, споделящи еднакви интереси и прекарващи заедно времето си. </a:t>
            </a:r>
            <a:r>
              <a:rPr lang="bg-BG" sz="1200" i="0" kern="1200" baseline="0">
                <a:solidFill>
                  <a:schemeClr val="tx1"/>
                </a:solidFill>
                <a:effectLst/>
                <a:latin typeface="+mn-lt"/>
              </a:rPr>
              <a:t>Важно е да включите елемент на забавление и приятелство, за да задържите вниманието на участниците и да ги ентусиазирате, за това, което предстои.</a:t>
            </a:r>
            <a:endParaRPr lang="bg-BG"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bg-BG"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a:solidFill>
                  <a:schemeClr val="tx1"/>
                </a:solidFill>
                <a:effectLst/>
                <a:latin typeface="+mn-lt"/>
              </a:rPr>
              <a:t>Ако това изображение трябва да бъде заменено, се уверете, че то отговаря на следните критерии: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bg-BG" sz="1200" kern="1200">
                <a:solidFill>
                  <a:schemeClr val="tx1"/>
                </a:solidFill>
                <a:effectLst/>
                <a:latin typeface="+mn-lt"/>
              </a:rPr>
              <a:t>Забавна снимка или .gif изображение на нещо, което означава, че ръководството е почти приключило, и което задържа интереса на участниците.</a:t>
            </a:r>
            <a:endParaRPr lang="bg-BG"/>
          </a:p>
          <a:p>
            <a:endParaRPr lang="bg-BG"/>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bg-BG"/>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ПРИМЕРЕН СЦЕНАРИЙ:</a:t>
            </a:r>
          </a:p>
          <a:p>
            <a:endParaRPr lang="bg-BG" b="1" u="sng" dirty="0"/>
          </a:p>
          <a:p>
            <a:r>
              <a:rPr lang="bg-BG" b="0" u="none" baseline="0" dirty="0"/>
              <a:t>„Нека се върнем към разговора ни по-рано. Промени ли се мнението ви за това какво е писането на код?“</a:t>
            </a:r>
          </a:p>
          <a:p>
            <a:pPr marL="628650" lvl="1" indent="-171450">
              <a:buFont typeface="Arial"/>
              <a:buChar char="•"/>
            </a:pPr>
            <a:r>
              <a:rPr lang="bg-BG"/>
              <a:t>Как ще отговорите на въпроса „Какво е код?“, ако някой от семейството или приятелите ви попита?</a:t>
            </a:r>
          </a:p>
          <a:p>
            <a:pPr marL="628650" lvl="1" indent="-171450">
              <a:buFont typeface="Arial"/>
              <a:buChar char="•"/>
            </a:pPr>
            <a:r>
              <a:rPr lang="bg-BG"/>
              <a:t>Какво научихте?</a:t>
            </a:r>
          </a:p>
          <a:p>
            <a:pPr marL="628650" lvl="1" indent="-171450">
              <a:buFont typeface="Arial"/>
              <a:buChar char="•"/>
            </a:pPr>
            <a:r>
              <a:rPr lang="bg-BG"/>
              <a:t>Какво ви затрудни най-много? Какво направихте, когато срещнахте пречка? Защо това е важно? [насърчава упоритостта]</a:t>
            </a:r>
          </a:p>
          <a:p>
            <a:pPr marL="628650" lvl="1" indent="-171450">
              <a:buFont typeface="Arial"/>
              <a:buChar char="•"/>
            </a:pPr>
            <a:r>
              <a:rPr lang="bg-BG"/>
              <a:t>Как писането на код ви прави креативни? [свържете писането на код с други начини да бъдеш креативен като пеене, танци, конструиране.]</a:t>
            </a:r>
          </a:p>
          <a:p>
            <a:pPr marL="628650" lvl="1" indent="-171450">
              <a:buFont typeface="Arial"/>
              <a:buChar char="•"/>
            </a:pPr>
            <a:r>
              <a:rPr lang="bg-BG"/>
              <a:t>За кого е предназначено писането на код? [работете в посока преодоляване на предразсъдъците, като тези, че програмирането е за момчета, за добрите по математика и т.н.]</a:t>
            </a:r>
          </a:p>
          <a:p>
            <a:endParaRPr lang="bg-BG" b="1" u="sng" dirty="0"/>
          </a:p>
          <a:p>
            <a:r>
              <a:rPr lang="bg-BG" b="1" u="sng" dirty="0"/>
              <a:t>ЦЕЛ НА СЛАЙДА:</a:t>
            </a:r>
          </a:p>
          <a:p>
            <a:endParaRPr lang="bg-BG" b="1" dirty="0"/>
          </a:p>
          <a:p>
            <a:r>
              <a:rPr lang="bg-BG" b="0" dirty="0"/>
              <a:t>Да се върнете към първоначалния въпрос и да видите как са се променили представите на участниците относно програмирането.</a:t>
            </a:r>
          </a:p>
          <a:p>
            <a:endParaRPr lang="bg-BG" b="1" dirty="0"/>
          </a:p>
          <a:p>
            <a:r>
              <a:rPr lang="bg-BG" b="1" u="sng" dirty="0"/>
              <a:t>ИНСТРУКЦИИ ЗА ИЗОБРАЖЕНИЕТО ЗА ТОЗИ СЛАЙД:</a:t>
            </a:r>
            <a:endParaRPr lang="bg-BG" sz="1200" u="sng" kern="1200" dirty="0">
              <a:solidFill>
                <a:schemeClr val="tx1"/>
              </a:solidFill>
              <a:effectLst/>
              <a:latin typeface="+mn-lt"/>
              <a:ea typeface="+mn-ea"/>
              <a:cs typeface="+mn-cs"/>
            </a:endParaRPr>
          </a:p>
          <a:p>
            <a:endParaRPr lang="bg-BG" dirty="0">
              <a:effectLst/>
            </a:endParaRPr>
          </a:p>
          <a:p>
            <a:r>
              <a:rPr lang="bg-BG" dirty="0">
                <a:effectLst/>
              </a:rPr>
              <a:t>N/A</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bg-BG"/>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ПРИМЕРЕН СЦЕНАРИЙ:</a:t>
            </a:r>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dirty="0"/>
          </a:p>
          <a:p>
            <a:r>
              <a:rPr lang="bg-BG" b="0" u="none" dirty="0"/>
              <a:t>„Какво мислите, че можете да създавате с помощта на код?</a:t>
            </a:r>
            <a:r>
              <a:rPr lang="bg-BG"/>
              <a:t> </a:t>
            </a:r>
            <a:r>
              <a:rPr lang="bg-BG" sz="1200" kern="1200" dirty="0">
                <a:solidFill>
                  <a:schemeClr val="tx1"/>
                </a:solidFill>
                <a:effectLst/>
                <a:latin typeface="+mn-lt"/>
              </a:rPr>
              <a:t>Писането на код може да се приложи за всичко, което обичате да правите.“ </a:t>
            </a:r>
          </a:p>
          <a:p>
            <a:endParaRPr lang="bg-BG" sz="1200" kern="1200" dirty="0">
              <a:solidFill>
                <a:schemeClr val="tx1"/>
              </a:solidFill>
              <a:effectLst/>
              <a:latin typeface="+mn-lt"/>
              <a:ea typeface="+mn-ea"/>
              <a:cs typeface="+mn-cs"/>
            </a:endParaRPr>
          </a:p>
          <a:p>
            <a:r>
              <a:rPr lang="bg-BG" sz="1200" kern="1200" dirty="0">
                <a:solidFill>
                  <a:schemeClr val="tx1"/>
                </a:solidFill>
                <a:effectLst/>
                <a:latin typeface="+mn-lt"/>
              </a:rPr>
              <a:t>*ПРИМЕРИ, КОИТО ДА ПОСОЧИТЕ</a:t>
            </a:r>
            <a:endParaRPr lang="bg-BG" dirty="0"/>
          </a:p>
          <a:p>
            <a:pPr marL="628650" lvl="1" indent="-171450">
              <a:buFont typeface="Arial"/>
              <a:buChar char="•"/>
            </a:pPr>
            <a:r>
              <a:rPr lang="bg-BG" sz="1200" kern="1200" dirty="0">
                <a:solidFill>
                  <a:schemeClr val="tx1"/>
                </a:solidFill>
                <a:effectLst/>
                <a:latin typeface="+mn-lt"/>
              </a:rPr>
              <a:t>Ако се интересувате от </a:t>
            </a:r>
            <a:r>
              <a:rPr lang="bg-BG" sz="1200" b="1" kern="1200" dirty="0">
                <a:solidFill>
                  <a:schemeClr val="tx1"/>
                </a:solidFill>
                <a:effectLst/>
                <a:latin typeface="+mn-lt"/>
              </a:rPr>
              <a:t>доброволческа дейност</a:t>
            </a:r>
            <a:r>
              <a:rPr lang="bg-BG" sz="1200" kern="1200" dirty="0">
                <a:solidFill>
                  <a:schemeClr val="tx1"/>
                </a:solidFill>
                <a:effectLst/>
                <a:latin typeface="+mn-lt"/>
              </a:rPr>
              <a:t>, можете да разработите уеб сайт, който ще ви помогне да наберете доброволци сред приятелите си и останалите.</a:t>
            </a:r>
            <a:endParaRPr lang="bg-BG" dirty="0">
              <a:effectLst/>
            </a:endParaRPr>
          </a:p>
          <a:p>
            <a:pPr marL="628650" lvl="1" indent="-171450">
              <a:buFont typeface="Arial"/>
              <a:buChar char="•"/>
            </a:pPr>
            <a:r>
              <a:rPr lang="bg-BG" sz="1200" kern="1200" dirty="0">
                <a:solidFill>
                  <a:schemeClr val="tx1"/>
                </a:solidFill>
                <a:effectLst/>
                <a:latin typeface="+mn-lt"/>
              </a:rPr>
              <a:t>Ако обичате </a:t>
            </a:r>
            <a:r>
              <a:rPr lang="bg-BG" sz="1200" b="1" kern="1200" dirty="0">
                <a:solidFill>
                  <a:schemeClr val="tx1"/>
                </a:solidFill>
                <a:effectLst/>
                <a:latin typeface="+mn-lt"/>
              </a:rPr>
              <a:t>спорта</a:t>
            </a:r>
            <a:r>
              <a:rPr lang="bg-BG" sz="1200" kern="1200" dirty="0">
                <a:solidFill>
                  <a:schemeClr val="tx1"/>
                </a:solidFill>
                <a:effectLst/>
                <a:latin typeface="+mn-lt"/>
              </a:rPr>
              <a:t>, може да създадете приложение, което да показва резултатите на любимия ви отбор.</a:t>
            </a:r>
            <a:endParaRPr lang="bg-BG" dirty="0">
              <a:effectLst/>
            </a:endParaRPr>
          </a:p>
          <a:p>
            <a:pPr marL="628650" lvl="1" indent="-171450">
              <a:buFont typeface="Arial"/>
              <a:buChar char="•"/>
            </a:pPr>
            <a:r>
              <a:rPr lang="bg-BG" sz="1200" kern="1200" dirty="0">
                <a:solidFill>
                  <a:schemeClr val="tx1"/>
                </a:solidFill>
                <a:effectLst/>
                <a:latin typeface="+mn-lt"/>
              </a:rPr>
              <a:t>Ако обичате </a:t>
            </a:r>
            <a:r>
              <a:rPr lang="bg-BG" sz="1200" b="1" kern="1200" dirty="0">
                <a:solidFill>
                  <a:schemeClr val="tx1"/>
                </a:solidFill>
                <a:effectLst/>
                <a:latin typeface="+mn-lt"/>
              </a:rPr>
              <a:t>музика</a:t>
            </a:r>
            <a:r>
              <a:rPr lang="bg-BG" sz="1200" kern="1200" dirty="0">
                <a:solidFill>
                  <a:schemeClr val="tx1"/>
                </a:solidFill>
                <a:effectLst/>
                <a:latin typeface="+mn-lt"/>
              </a:rPr>
              <a:t>, можете да създадете уеб сайт, на който да споделяте с приятелите си седмични плейлисти и рецензии на албуми. </a:t>
            </a:r>
            <a:endParaRPr lang="bg-BG" dirty="0">
              <a:effectLst/>
            </a:endParaRPr>
          </a:p>
          <a:p>
            <a:endParaRPr lang="bg-BG" b="1" u="sng" dirty="0"/>
          </a:p>
          <a:p>
            <a:r>
              <a:rPr lang="bg-BG" b="1" u="sng" dirty="0"/>
              <a:t>ЦЕЛ НА СЛАЙДА:</a:t>
            </a:r>
          </a:p>
          <a:p>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r>
              <a:rPr lang="bg-BG" b="0" u="none" dirty="0"/>
              <a:t>Да се подчертае, че възможностите са безкрайни, що се отнася до писане на код. </a:t>
            </a:r>
            <a:r>
              <a:rPr lang="bg-BG" sz="1200" kern="1200" dirty="0">
                <a:solidFill>
                  <a:schemeClr val="tx1"/>
                </a:solidFill>
                <a:effectLst/>
                <a:latin typeface="+mn-lt"/>
              </a:rPr>
              <a:t>Това е възможност да се изтъкнат любимите занимания на участниците в стаята и да се подчертае как те могат да приложат писането на код към това, от което се интересуват. </a:t>
            </a:r>
            <a:endParaRPr lang="bg-BG" b="0" u="none" dirty="0"/>
          </a:p>
          <a:p>
            <a:endParaRPr lang="bg-BG" b="1" dirty="0"/>
          </a:p>
          <a:p>
            <a:endParaRPr lang="bg-BG"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bg-BG"/>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ПРИМЕРЕН СЦЕНАРИЙ:</a:t>
            </a:r>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r>
              <a:rPr lang="bg-BG" b="0" u="none" dirty="0"/>
              <a:t>„След като вече сте на път да станете експерти програмисти, има няколко безплатни ресурса, които можете да разгледате! На всяка цена си запишете тези полезни връзки и не спирайте да пишете код!“</a:t>
            </a:r>
          </a:p>
          <a:p>
            <a:endParaRPr lang="bg-BG" b="1" u="sng" dirty="0"/>
          </a:p>
          <a:p>
            <a:r>
              <a:rPr lang="bg-BG" b="1" u="sng" dirty="0"/>
              <a:t>ЦЕЛ НА СЛАЙДА:</a:t>
            </a:r>
          </a:p>
          <a:p>
            <a:endParaRPr lang="bg-BG" b="1" u="sng" dirty="0"/>
          </a:p>
          <a:p>
            <a:r>
              <a:rPr lang="bg-BG" b="0" u="none" dirty="0"/>
              <a:t>Да насърчи младите хора да предприемат следващата стъпка в програмирането.</a:t>
            </a:r>
          </a:p>
          <a:p>
            <a:endParaRPr lang="bg-BG" b="0" u="none" baseline="0" dirty="0"/>
          </a:p>
          <a:p>
            <a:r>
              <a:rPr lang="bg-BG" b="1" u="sng" baseline="0" dirty="0"/>
              <a:t>БЕЛЕЖКА ЗА ВОДЕЩИЯ:</a:t>
            </a:r>
          </a:p>
          <a:p>
            <a:r>
              <a:rPr lang="bg-BG" sz="1200" kern="1200" dirty="0">
                <a:solidFill>
                  <a:schemeClr val="tx1"/>
                </a:solidFill>
                <a:effectLst/>
                <a:latin typeface="+mn-lt"/>
              </a:rPr>
              <a:t>Участниците могат да видят своите </a:t>
            </a:r>
            <a:r>
              <a:rPr lang="bg-BG" sz="1200" b="1" kern="1200" dirty="0">
                <a:solidFill>
                  <a:schemeClr val="tx1"/>
                </a:solidFill>
                <a:effectLst/>
                <a:latin typeface="+mn-lt"/>
              </a:rPr>
              <a:t>сертификати от Hour of Code™ </a:t>
            </a:r>
            <a:r>
              <a:rPr lang="bg-BG" sz="1200" kern="1200" dirty="0">
                <a:solidFill>
                  <a:schemeClr val="tx1"/>
                </a:solidFill>
                <a:effectLst/>
                <a:latin typeface="+mn-lt"/>
              </a:rPr>
              <a:t>по всяко време, след като започнат ръководството на Hour of Code™, и след събитието на Hour of Code</a:t>
            </a:r>
            <a:r>
              <a:rPr lang="bg-BG" sz="1200" kern="1200" baseline="30000" dirty="0">
                <a:solidFill>
                  <a:schemeClr val="tx1"/>
                </a:solidFill>
                <a:effectLst/>
                <a:latin typeface="+mn-lt"/>
              </a:rPr>
              <a:t>TM</a:t>
            </a:r>
            <a:r>
              <a:rPr lang="bg-BG" sz="1200" kern="1200" dirty="0">
                <a:solidFill>
                  <a:schemeClr val="tx1"/>
                </a:solidFill>
                <a:effectLst/>
                <a:latin typeface="+mn-lt"/>
              </a:rPr>
              <a:t> на адрес code.org.</a:t>
            </a:r>
          </a:p>
          <a:p>
            <a:endParaRPr lang="bg-BG" sz="1200" kern="1200" dirty="0">
              <a:solidFill>
                <a:schemeClr val="tx1"/>
              </a:solidFill>
              <a:effectLst/>
              <a:latin typeface="+mn-lt"/>
              <a:ea typeface="+mn-ea"/>
              <a:cs typeface="+mn-cs"/>
            </a:endParaRPr>
          </a:p>
          <a:p>
            <a:r>
              <a:rPr lang="bg-BG" sz="1200" kern="1200" dirty="0">
                <a:solidFill>
                  <a:schemeClr val="tx1"/>
                </a:solidFill>
                <a:effectLst/>
                <a:latin typeface="+mn-lt"/>
              </a:rPr>
              <a:t>Можете да промените ресурсите, които да се включат в слайда, според тяхното съответствие и това дали са подходящи за участниците:</a:t>
            </a:r>
          </a:p>
          <a:p>
            <a:endParaRPr lang="bg-BG" sz="1200" b="1" u="none" kern="1200" dirty="0">
              <a:solidFill>
                <a:schemeClr val="tx1"/>
              </a:solidFill>
              <a:effectLst/>
              <a:latin typeface="+mn-lt"/>
              <a:ea typeface="+mn-ea"/>
              <a:cs typeface="+mn-cs"/>
            </a:endParaRPr>
          </a:p>
          <a:p>
            <a:r>
              <a:rPr lang="bg-BG" sz="1200" b="1" u="none" kern="1200" dirty="0">
                <a:solidFill>
                  <a:schemeClr val="tx1"/>
                </a:solidFill>
                <a:effectLst/>
                <a:latin typeface="+mn-lt"/>
              </a:rPr>
              <a:t>Участниците могат да качат кода си в Minecraft: Education Edition и/или в Minecraft on Windows 10, ако разполагат с версията.</a:t>
            </a:r>
          </a:p>
          <a:p>
            <a:r>
              <a:rPr lang="bg-BG" sz="1200" b="0" u="none" kern="1200" dirty="0">
                <a:solidFill>
                  <a:schemeClr val="tx1"/>
                </a:solidFill>
                <a:effectLst/>
                <a:latin typeface="+mn-lt"/>
              </a:rPr>
              <a:t>Участниците могат да използват Code Studio за импортиране на техния код в истинската игра – и да видят как той се прилага на практика!</a:t>
            </a:r>
          </a:p>
          <a:p>
            <a:endParaRPr lang="bg-BG"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bg-BG" sz="1200" b="1" kern="1200" dirty="0">
                <a:solidFill>
                  <a:schemeClr val="tx1"/>
                </a:solidFill>
                <a:effectLst/>
                <a:latin typeface="+mn-lt"/>
              </a:rPr>
              <a:t>Разглеждане на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Minecraft: Education Edition е създаден за училищата и се предлага с инструменти за управление на учебните часове, планове за уроци и др. За допълнителна информация посетете </a:t>
            </a:r>
            <a:r>
              <a:rPr lang="en-US" sz="1200" u="sng" kern="1200" dirty="0">
                <a:solidFill>
                  <a:schemeClr val="tx1"/>
                </a:solidFill>
                <a:effectLst/>
                <a:latin typeface="+mn-lt"/>
                <a:ea typeface="+mn-ea"/>
                <a:cs typeface="+mn-cs"/>
                <a:hlinkClick r:id="rId3"/>
              </a:rPr>
              <a:t>https://education.minecraft.net</a:t>
            </a:r>
            <a:r>
              <a:rPr lang="bg-BG" sz="1200" kern="1200" dirty="0">
                <a:solidFill>
                  <a:schemeClr val="tx1"/>
                </a:solidFill>
                <a:effectLst/>
                <a:latin typeface="+mn-lt"/>
              </a:rPr>
              <a:t>.</a:t>
            </a:r>
            <a:endParaRPr lang="bg-BG"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bg-BG"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bg-BG" sz="1200" b="1" kern="1200" dirty="0">
                <a:solidFill>
                  <a:schemeClr val="tx1"/>
                </a:solidFill>
                <a:effectLst/>
                <a:latin typeface="+mn-lt"/>
              </a:rPr>
              <a:t>Открийте начини да предложите на вашата общност подобряване на техническите умения – от техническа грамотност до обучение в компютърните науки</a:t>
            </a:r>
            <a:br>
              <a:rPr dirty="0"/>
            </a:br>
            <a:r>
              <a:rPr lang="bg-BG" sz="1200" kern="1200" dirty="0">
                <a:solidFill>
                  <a:schemeClr val="tx1"/>
                </a:solidFill>
                <a:effectLst/>
                <a:latin typeface="+mn-lt"/>
              </a:rPr>
              <a:t>https://Microsoft.com/digitalskills  </a:t>
            </a:r>
          </a:p>
          <a:p>
            <a:endParaRPr lang="bg-BG" b="0" u="none" dirty="0"/>
          </a:p>
          <a:p>
            <a:r>
              <a:rPr lang="bg-BG"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bg-BG" sz="1200" b="1" kern="1200" dirty="0">
                <a:solidFill>
                  <a:schemeClr val="tx1"/>
                </a:solidFill>
                <a:effectLst/>
                <a:latin typeface="+mn-lt"/>
              </a:rPr>
              <a:t>)</a:t>
            </a:r>
            <a:r>
              <a:rPr lang="bg-BG" sz="1200" kern="1200" dirty="0">
                <a:solidFill>
                  <a:schemeClr val="tx1"/>
                </a:solidFill>
                <a:effectLst/>
                <a:latin typeface="+mn-lt"/>
              </a:rPr>
              <a:t> Развийте уменията си отвъд Hour of Code™ с инструментите на Code.org за преподаватели. Нямате нужда от опит, за да започнете да преподавате компютърни науки в училище. Code.org предлага учебна програма, учебни планове, висококачествени професионални програми за обучение и безброй страхотни инструменти за всички нива – всичко, от което се нуждаете, при това безплатно. Посетете </a:t>
            </a:r>
            <a:r>
              <a:rPr lang="en-US" sz="1200" kern="1200" dirty="0">
                <a:solidFill>
                  <a:schemeClr val="tx1"/>
                </a:solidFill>
                <a:effectLst/>
                <a:latin typeface="+mn-lt"/>
                <a:ea typeface="+mn-ea"/>
                <a:cs typeface="+mn-cs"/>
                <a:hlinkClick r:id="rId5"/>
              </a:rPr>
              <a:t>code.org/educate</a:t>
            </a:r>
            <a:r>
              <a:rPr lang="bg-BG" sz="1200" kern="1200" dirty="0">
                <a:solidFill>
                  <a:schemeClr val="tx1"/>
                </a:solidFill>
                <a:effectLst/>
                <a:latin typeface="+mn-lt"/>
              </a:rPr>
              <a:t> и изберете образователното ниво!</a:t>
            </a:r>
          </a:p>
          <a:p>
            <a:r>
              <a:rPr lang="bg-BG" sz="1200" kern="1200" dirty="0">
                <a:solidFill>
                  <a:schemeClr val="tx1"/>
                </a:solidFill>
                <a:effectLst/>
                <a:latin typeface="+mn-lt"/>
              </a:rPr>
              <a:t> </a:t>
            </a:r>
          </a:p>
          <a:p>
            <a:r>
              <a:rPr lang="bg-BG"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bg-BG" sz="1200" b="1" kern="1200" dirty="0">
                <a:solidFill>
                  <a:schemeClr val="tx1"/>
                </a:solidFill>
                <a:effectLst/>
                <a:latin typeface="+mn-lt"/>
              </a:rPr>
              <a:t>) </a:t>
            </a:r>
            <a:r>
              <a:rPr lang="bg-BG" sz="1200" kern="1200" dirty="0">
                <a:solidFill>
                  <a:schemeClr val="tx1"/>
                </a:solidFill>
                <a:effectLst/>
                <a:latin typeface="+mn-lt"/>
              </a:rPr>
              <a:t>Забавлявахте ли се с Hour of Code™? Светът на компютърните науки може да ви предложи още много! Code Studio включва пъзели, игри и курсове за всички възрасти. Научете се как да създавате собствени игри и приложения и след това ги споделяйте с приятелите си. Посетете </a:t>
            </a:r>
            <a:r>
              <a:rPr lang="en-US" sz="1200" kern="1200" dirty="0">
                <a:solidFill>
                  <a:schemeClr val="tx1"/>
                </a:solidFill>
                <a:effectLst/>
                <a:latin typeface="+mn-lt"/>
                <a:ea typeface="+mn-ea"/>
                <a:cs typeface="+mn-cs"/>
                <a:hlinkClick r:id="rId7"/>
              </a:rPr>
              <a:t>studio.code.org</a:t>
            </a:r>
            <a:r>
              <a:rPr lang="bg-BG" sz="1200" kern="1200" dirty="0">
                <a:solidFill>
                  <a:schemeClr val="tx1"/>
                </a:solidFill>
                <a:effectLst/>
                <a:latin typeface="+mn-lt"/>
              </a:rPr>
              <a:t> и започнете още днес!</a:t>
            </a:r>
          </a:p>
          <a:p>
            <a:endParaRPr lang="bg-BG" b="1" dirty="0"/>
          </a:p>
          <a:p>
            <a:endParaRPr lang="bg-BG"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bg-BG"/>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ПРИМЕРЕН СЦЕНАРИЙ: </a:t>
            </a:r>
          </a:p>
          <a:p>
            <a:endParaRPr lang="bg-BG" b="1" u="sng" dirty="0"/>
          </a:p>
          <a:p>
            <a:endParaRPr lang="bg-BG" b="1" u="sng" dirty="0"/>
          </a:p>
          <a:p>
            <a:r>
              <a:rPr lang="bg-BG" b="1" u="sng" dirty="0"/>
              <a:t>ЦЕЛ НА СЛАЙДА:</a:t>
            </a:r>
            <a:r>
              <a:rPr lang="bg-BG"/>
              <a:t> </a:t>
            </a:r>
          </a:p>
          <a:p>
            <a:endParaRPr lang="bg-BG" b="0" u="none" baseline="0" dirty="0"/>
          </a:p>
          <a:p>
            <a:r>
              <a:rPr lang="bg-BG" b="0" u="none" baseline="0" dirty="0"/>
              <a:t>Да се завърши събитието</a:t>
            </a:r>
          </a:p>
          <a:p>
            <a:endParaRPr lang="bg-BG" b="1" dirty="0"/>
          </a:p>
          <a:p>
            <a:r>
              <a:rPr lang="bg-BG" b="1" u="sng" dirty="0"/>
              <a:t>ИНСТРУКЦИИ ЗА ИЗОБРАЖЕНИЕТО ЗА ТОЗИ СЛАЙД:</a:t>
            </a:r>
            <a:endParaRPr lang="bg-BG" sz="1200" u="sng" kern="1200" dirty="0">
              <a:solidFill>
                <a:schemeClr val="tx1"/>
              </a:solidFill>
              <a:effectLst/>
              <a:latin typeface="+mn-lt"/>
              <a:ea typeface="+mn-ea"/>
              <a:cs typeface="+mn-cs"/>
            </a:endParaRPr>
          </a:p>
          <a:p>
            <a:endParaRPr lang="bg-BG" sz="1200" kern="1200" dirty="0">
              <a:solidFill>
                <a:schemeClr val="tx1"/>
              </a:solidFill>
              <a:effectLst/>
              <a:latin typeface="+mn-lt"/>
              <a:ea typeface="+mn-ea"/>
              <a:cs typeface="+mn-cs"/>
            </a:endParaRPr>
          </a:p>
          <a:p>
            <a:r>
              <a:rPr lang="bg-BG" sz="1200" kern="1200" dirty="0">
                <a:solidFill>
                  <a:schemeClr val="tx1"/>
                </a:solidFill>
                <a:effectLst/>
                <a:latin typeface="+mn-lt"/>
              </a:rPr>
              <a:t>Ако това изображение трябва да бъде заменено, се уверете, че то отговаря на следните критерии: </a:t>
            </a:r>
            <a:endParaRPr lang="bg-BG" dirty="0"/>
          </a:p>
          <a:p>
            <a:pPr marL="628650" lvl="1" indent="-171450">
              <a:buFont typeface="Arial"/>
              <a:buChar char="•"/>
            </a:pPr>
            <a:r>
              <a:rPr lang="bg-BG" sz="1200" kern="1200" dirty="0">
                <a:solidFill>
                  <a:schemeClr val="tx1"/>
                </a:solidFill>
                <a:effectLst/>
                <a:latin typeface="+mn-lt"/>
              </a:rPr>
              <a:t>Съдържа и момчета, и момичета </a:t>
            </a:r>
          </a:p>
          <a:p>
            <a:pPr marL="628650" lvl="1" indent="-171450">
              <a:buFont typeface="Arial"/>
              <a:buChar char="•"/>
            </a:pPr>
            <a:r>
              <a:rPr lang="bg-BG" sz="1200" kern="1200" dirty="0">
                <a:solidFill>
                  <a:schemeClr val="tx1"/>
                </a:solidFill>
                <a:effectLst/>
                <a:latin typeface="+mn-lt"/>
              </a:rPr>
              <a:t>Показва, че участниците се забавляват </a:t>
            </a:r>
            <a:endParaRPr lang="bg-BG" dirty="0">
              <a:effectLst/>
            </a:endParaRPr>
          </a:p>
          <a:p>
            <a:pPr marL="628650" lvl="1" indent="-171450">
              <a:buFont typeface="Arial"/>
              <a:buChar char="•"/>
            </a:pPr>
            <a:r>
              <a:rPr lang="bg-BG" sz="1200" kern="1200" dirty="0">
                <a:solidFill>
                  <a:schemeClr val="tx1"/>
                </a:solidFill>
                <a:effectLst/>
                <a:latin typeface="+mn-lt"/>
              </a:rPr>
              <a:t>Съдържа група хора, а не отделни индивиди </a:t>
            </a:r>
            <a:endParaRPr lang="bg-BG"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bg-BG"/>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Информация за авторското право, 2017 г.: </a:t>
            </a:r>
          </a:p>
          <a:p>
            <a:r>
              <a:rPr lang="bg-BG" sz="1200" kern="1200" dirty="0">
                <a:solidFill>
                  <a:schemeClr val="tx1"/>
                </a:solidFill>
                <a:effectLst/>
                <a:latin typeface="+mn-lt"/>
              </a:rPr>
              <a:t>Тази презентация е лицензирана и не е предназначена за продажба. Нямате право да копирате, да адаптирате, да променяте, да изготвяте производно съдържание от, да разпространявате, да показвате публично, да продавате или да използвате с търговска цел това съдържание без изричното предварително писмено съгласие на Microsoft Corporation. </a:t>
            </a:r>
          </a:p>
          <a:p>
            <a:r>
              <a:rPr lang="bg-BG" sz="1200" kern="1200" dirty="0">
                <a:solidFill>
                  <a:schemeClr val="tx1"/>
                </a:solidFill>
                <a:effectLst/>
                <a:latin typeface="+mn-lt"/>
              </a:rPr>
              <a:t> </a:t>
            </a:r>
          </a:p>
          <a:p>
            <a:r>
              <a:rPr lang="bg-BG" sz="1200" kern="1200" dirty="0">
                <a:solidFill>
                  <a:schemeClr val="tx1"/>
                </a:solidFill>
                <a:effectLst/>
                <a:latin typeface="+mn-lt"/>
              </a:rPr>
              <a:t>Тази презентация се предоставя „както е“. Microsoft не предоставя никакви гаранции, изрични или подразбиращи се. Информацията и мненията, изразени в тази презентация, включително URL адреси и други препратки към уеб сайтове, могат да бъдат променяни без предизвестие. </a:t>
            </a:r>
          </a:p>
          <a:p>
            <a:r>
              <a:rPr lang="bg-BG" sz="1200" kern="1200" dirty="0">
                <a:solidFill>
                  <a:schemeClr val="tx1"/>
                </a:solidFill>
                <a:effectLst/>
                <a:latin typeface="+mn-lt"/>
              </a:rPr>
              <a:t> </a:t>
            </a:r>
          </a:p>
          <a:p>
            <a:r>
              <a:rPr lang="bg-BG" sz="1200" kern="1200" dirty="0">
                <a:solidFill>
                  <a:schemeClr val="tx1"/>
                </a:solidFill>
                <a:effectLst/>
                <a:latin typeface="+mn-lt"/>
              </a:rPr>
              <a:t>Някои примери, описани тук, са предоставени само с илюстративна цел и са фиктивни. Не е търсена и не бива да се подразбира никаква асоциация или връзка с реални лица. </a:t>
            </a:r>
          </a:p>
          <a:p>
            <a:r>
              <a:rPr lang="bg-BG" sz="1200" kern="1200" dirty="0">
                <a:solidFill>
                  <a:schemeClr val="tx1"/>
                </a:solidFill>
                <a:effectLst/>
                <a:latin typeface="+mn-lt"/>
              </a:rPr>
              <a:t> </a:t>
            </a:r>
          </a:p>
          <a:p>
            <a:r>
              <a:rPr lang="bg-BG" sz="1200" kern="1200" dirty="0">
                <a:solidFill>
                  <a:schemeClr val="tx1"/>
                </a:solidFill>
                <a:effectLst/>
                <a:latin typeface="+mn-lt"/>
              </a:rPr>
              <a:t>Можете да използвате тази презентация за лична употреба, както и с класове и ученици като част от code.org и други събития за програмиране. Тази презентация не ви предоставя каквито и да е юридически права върху интелектуалната собственост в който и да е продукт на Microsoft. </a:t>
            </a:r>
          </a:p>
          <a:p>
            <a:r>
              <a:rPr lang="bg-BG" sz="1200" kern="1200" dirty="0">
                <a:solidFill>
                  <a:schemeClr val="tx1"/>
                </a:solidFill>
                <a:effectLst/>
                <a:latin typeface="+mn-lt"/>
              </a:rPr>
              <a:t> </a:t>
            </a:r>
          </a:p>
          <a:p>
            <a:r>
              <a:rPr lang="bg-BG" sz="1200" kern="1200" dirty="0">
                <a:solidFill>
                  <a:schemeClr val="tx1"/>
                </a:solidFill>
                <a:effectLst/>
                <a:latin typeface="+mn-lt"/>
              </a:rPr>
              <a:t>Microsoft и запазените марки, изброени в http://www.microsoft.com/en-us/legal/intellectualproperty/trademarks/en-us.aspx, са запазени марки на групата дружества на Microsoft. Всички останали марки са собственост на съответните им собственици.</a:t>
            </a:r>
          </a:p>
          <a:p>
            <a:endParaRPr lang="bg-BG"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bg-BG" sz="1200" b="0" i="0" u="none" strike="noStrike" kern="1200" cap="none" spc="0" normalizeH="0" baseline="0" noProof="0" dirty="0">
                <a:ln>
                  <a:noFill/>
                </a:ln>
                <a:solidFill>
                  <a:prstClr val="black"/>
                </a:solidFill>
                <a:effectLst/>
                <a:uLnTx/>
                <a:uFillTx/>
                <a:latin typeface="+mn-lt"/>
              </a:rPr>
              <a:t>© Code.org, 2017. Code.org®, емблемата CODE и Hour of Code® за запазени марки на Code.org</a:t>
            </a:r>
            <a:endParaRPr kumimoji="0" lang="bg-BG"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bg-BG"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bg-BG" sz="1200" b="0" i="0" u="none" strike="noStrike" kern="1200" cap="none" spc="0" normalizeH="0" baseline="0" noProof="0" dirty="0">
                <a:ln>
                  <a:noFill/>
                </a:ln>
                <a:solidFill>
                  <a:prstClr val="black"/>
                </a:solidFill>
                <a:effectLst/>
                <a:uLnTx/>
                <a:uFillTx/>
                <a:latin typeface="+mn-lt"/>
              </a:rPr>
              <a:t>Mojang © 2017. Minecraft е запазена марка на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bg-BG"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bg-BG" sz="1200" b="0" i="0" u="none" strike="noStrike" kern="1200" cap="none" spc="0" normalizeH="0" baseline="0" noProof="0" dirty="0">
                <a:ln>
                  <a:noFill/>
                </a:ln>
                <a:solidFill>
                  <a:prstClr val="black"/>
                </a:solidFill>
                <a:effectLst/>
                <a:uLnTx/>
                <a:uFillTx/>
                <a:latin typeface="+mn-lt"/>
              </a:rPr>
              <a:t>© 2017 Microsoft Corporation. Всички права запазени.</a:t>
            </a:r>
          </a:p>
          <a:p>
            <a:endParaRPr lang="bg-BG"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bg-B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ПРИМЕРЕН СЦЕНАРИЙ:</a:t>
            </a:r>
          </a:p>
          <a:p>
            <a:endParaRPr lang="bg-BG" b="1" u="sng" dirty="0"/>
          </a:p>
          <a:p>
            <a:r>
              <a:rPr lang="bg-BG" b="0" u="none" dirty="0"/>
              <a:t>„За какво се сещате, когато чуете думата „код“? Отделете няколко минути, за да помислите за писането на код и какво означава за вас.“</a:t>
            </a:r>
          </a:p>
          <a:p>
            <a:endParaRPr lang="bg-BG" b="0" u="none" baseline="0" dirty="0"/>
          </a:p>
          <a:p>
            <a:r>
              <a:rPr lang="bg-BG" b="0" u="none" baseline="0" dirty="0"/>
              <a:t>[подкана за дискусия]</a:t>
            </a:r>
          </a:p>
          <a:p>
            <a:endParaRPr lang="bg-BG"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bg-BG" b="0" u="none" dirty="0"/>
              <a:t>„Нека да изгледаме кратък видеоклип, който показва колко популярно е станало програмирането и колко много млади хора като вас са го пробвали!“</a:t>
            </a:r>
          </a:p>
          <a:p>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ЦЕЛ НА СЛАЙДА:</a:t>
            </a:r>
            <a:r>
              <a:rPr lang="bg-BG"/>
              <a:t> </a:t>
            </a:r>
          </a:p>
          <a:p>
            <a:pPr marL="0" marR="0" indent="0" algn="l" defTabSz="914400" rtl="0" eaLnBrk="1" fontAlgn="auto" latinLnBrk="0" hangingPunct="1">
              <a:lnSpc>
                <a:spcPct val="100000"/>
              </a:lnSpc>
              <a:spcBef>
                <a:spcPts val="0"/>
              </a:spcBef>
              <a:spcAft>
                <a:spcPts val="0"/>
              </a:spcAft>
              <a:buClrTx/>
              <a:buSzTx/>
              <a:buFontTx/>
              <a:buNone/>
              <a:tabLst/>
              <a:defRPr/>
            </a:pPr>
            <a:endParaRPr lang="bg-BG" b="0" u="none" baseline="0" dirty="0"/>
          </a:p>
          <a:p>
            <a:pPr>
              <a:defRPr/>
            </a:pPr>
            <a:r>
              <a:rPr lang="bg-BG"/>
              <a:t>Цел: да </a:t>
            </a:r>
            <a:r>
              <a:rPr lang="bg-BG" b="0" u="none" baseline="0" dirty="0"/>
              <a:t>се предизвика дискусия и да се разкрият предубежденията на младите хора относно програмирането. Осъзнаваме, че има някои често срещани погрешни схващания относно програмирането и компютърните науки: Че те са само за хората, добри по математика, за неудачниците или предимно за момчетата.</a:t>
            </a:r>
            <a:r>
              <a:rPr lang="bg-BG"/>
              <a:t> </a:t>
            </a:r>
            <a:r>
              <a:rPr lang="bg-BG" kern="1200">
                <a:effectLst/>
                <a:latin typeface="+mn-lt"/>
              </a:rPr>
              <a:t>В следващите слайдове ще коригираме всички погрешни схващания за програмирането, за да променим гледната точка на участниците, преди да продължим към ръководството.</a:t>
            </a:r>
            <a:r>
              <a:rPr lang="bg-BG"/>
              <a:t> </a:t>
            </a:r>
            <a:endParaRPr lang="bg-BG" b="1" u="sng"/>
          </a:p>
          <a:p>
            <a:endParaRPr lang="bg-BG" b="1" dirty="0"/>
          </a:p>
          <a:p>
            <a:r>
              <a:rPr lang="bg-BG" b="1" u="sng" dirty="0"/>
              <a:t>БЕЛЕЖКИ ЗА ВОДЕЩИЯ:</a:t>
            </a:r>
          </a:p>
          <a:p>
            <a:r>
              <a:rPr lang="bg-BG" b="0" u="none" dirty="0"/>
              <a:t>Бъдете внимателни и не засилвайте предразсъдъците, като ги изтъквате сами. Вместо това попитайте учениците! Може би ще останете изненадани!</a:t>
            </a:r>
          </a:p>
          <a:p>
            <a:endParaRPr lang="bg-BG"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bg-BG" b="0" u="none" dirty="0"/>
              <a:t>„Първо, ще гледаме кратък видеоклип, който показва колко популярно е станало програмирането през последните няколко години и колко много млади хора като вас са го пробвали!“</a:t>
            </a:r>
          </a:p>
          <a:p>
            <a:endParaRPr lang="bg-BG"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bg-BG"/>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ЦЕЛ НА СЛАЙДА:</a:t>
            </a:r>
          </a:p>
          <a:p>
            <a:endParaRPr lang="bg-BG" b="1" u="sng" baseline="0" dirty="0"/>
          </a:p>
          <a:p>
            <a:r>
              <a:rPr lang="bg-BG" b="0" u="none" baseline="0" dirty="0"/>
              <a:t>Да се заинтригуват младите хора от ръководството на Hour of Code™.</a:t>
            </a:r>
            <a:endParaRPr lang="bg-BG" b="1" u="sng" dirty="0"/>
          </a:p>
          <a:p>
            <a:endParaRPr lang="bg-BG" b="1" u="sng" dirty="0"/>
          </a:p>
          <a:p>
            <a:r>
              <a:rPr lang="bg-BG" b="1" u="sng" dirty="0"/>
              <a:t>ИНСТРУКЦИИ ЗА ИЗОБРАЖЕНИЕТО ЗА ТОЗИ СЛАЙД:</a:t>
            </a:r>
            <a:endParaRPr lang="bg-BG" sz="1200" u="sng" kern="1200" dirty="0">
              <a:solidFill>
                <a:schemeClr val="tx1"/>
              </a:solidFill>
              <a:effectLst/>
              <a:latin typeface="+mn-lt"/>
              <a:ea typeface="+mn-ea"/>
              <a:cs typeface="+mn-cs"/>
            </a:endParaRPr>
          </a:p>
          <a:p>
            <a:endParaRPr lang="bg-BG" sz="1200" kern="1200" dirty="0">
              <a:solidFill>
                <a:schemeClr val="tx1"/>
              </a:solidFill>
              <a:effectLst/>
              <a:latin typeface="+mn-lt"/>
              <a:ea typeface="+mn-ea"/>
              <a:cs typeface="+mn-cs"/>
            </a:endParaRPr>
          </a:p>
          <a:p>
            <a:r>
              <a:rPr lang="bg-BG" dirty="0"/>
              <a:t>Видеоклипът би трябвало да се възпроизведе автоматично. </a:t>
            </a:r>
          </a:p>
          <a:p>
            <a:endParaRPr lang="bg-BG" dirty="0"/>
          </a:p>
          <a:p>
            <a:pPr marL="0" marR="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Ако искате да промените езика или субтитрите, можете да го направите от връзката по-долу, като щракнете върху зъбното колело на настройките в долния десен ъгъл на видеоклипа. Може да се наложи да вградите връзката повторно, ако го направите: https://www.youtube.com/watch?t=1&amp;v=2DxWIxec6yo</a:t>
            </a:r>
            <a:endParaRPr lang="bg-BG" dirty="0"/>
          </a:p>
          <a:p>
            <a:endParaRPr lang="bg-BG" dirty="0"/>
          </a:p>
          <a:p>
            <a:pPr marL="0" marR="0" lvl="0" indent="0" algn="l" defTabSz="914400" rtl="0" eaLnBrk="1" fontAlgn="auto" latinLnBrk="0" hangingPunct="1">
              <a:lnSpc>
                <a:spcPct val="100000"/>
              </a:lnSpc>
              <a:spcBef>
                <a:spcPts val="0"/>
              </a:spcBef>
              <a:spcAft>
                <a:spcPts val="0"/>
              </a:spcAft>
              <a:buClrTx/>
              <a:buSzTx/>
              <a:buFontTx/>
              <a:buNone/>
              <a:tabLst/>
              <a:defRPr/>
            </a:pPr>
            <a:r>
              <a:rPr lang="bg-BG" sz="1200" kern="1200" dirty="0">
                <a:solidFill>
                  <a:schemeClr val="tx1"/>
                </a:solidFill>
                <a:effectLst/>
                <a:latin typeface="+mn-lt"/>
              </a:rPr>
              <a:t>Може да откриете допълнителни видеоклипове на адрес code.org и да ги замените, ако търсите различно послание за вашата аудитория.</a:t>
            </a:r>
          </a:p>
          <a:p>
            <a:endParaRPr lang="bg-BG"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bg-BG"/>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ПРИМЕРЕН СЦЕНАРИЙ:</a:t>
            </a:r>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r>
              <a:rPr lang="bg-BG" b="0" u="none" dirty="0"/>
              <a:t>„Нека поговорим за това, което </a:t>
            </a:r>
            <a:r>
              <a:rPr lang="bg-BG" b="0" i="1" u="none" baseline="0" dirty="0"/>
              <a:t>не е</a:t>
            </a:r>
            <a:r>
              <a:rPr lang="bg-BG" b="0" u="none" dirty="0"/>
              <a:t> писането на код. Писането на код не е нещо, което обезателно правите сами, и не е толкова трудно, колкото си мислите!“</a:t>
            </a:r>
            <a:endParaRPr lang="bg-BG" b="1" u="sng" dirty="0"/>
          </a:p>
          <a:p>
            <a:endParaRPr lang="bg-BG" b="1" u="sng" dirty="0"/>
          </a:p>
          <a:p>
            <a:r>
              <a:rPr lang="bg-BG" b="1" u="sng" dirty="0"/>
              <a:t>ЦЕЛ НА СЛАЙДА: </a:t>
            </a:r>
          </a:p>
          <a:p>
            <a:endParaRPr lang="bg-BG" sz="1200" kern="1200" dirty="0">
              <a:solidFill>
                <a:schemeClr val="tx1"/>
              </a:solidFill>
              <a:effectLst/>
              <a:latin typeface="+mn-lt"/>
              <a:ea typeface="+mn-ea"/>
              <a:cs typeface="+mn-cs"/>
            </a:endParaRPr>
          </a:p>
          <a:p>
            <a:r>
              <a:rPr lang="bg-BG" sz="1200" kern="1200" dirty="0">
                <a:solidFill>
                  <a:schemeClr val="tx1"/>
                </a:solidFill>
                <a:effectLst/>
                <a:latin typeface="+mn-lt"/>
              </a:rPr>
              <a:t>Слайдове 5 – 8 целят да освободят младите хора на възраст 11 – 14 години от предразсъдъците, които имат относно това как изглеждат програмистите и какво всъщност представлява програмирането. Искрено се надяваме да помогнем на тези млади хора да разрушат стереотипите, като им покажем, че писането на код е всичко друго, но не и: </a:t>
            </a:r>
            <a:endParaRPr lang="bg-BG" dirty="0"/>
          </a:p>
          <a:p>
            <a:pPr marL="628650" lvl="1" indent="-171450">
              <a:buFont typeface="Arial"/>
              <a:buChar char="•"/>
            </a:pPr>
            <a:r>
              <a:rPr lang="bg-BG" sz="1200" kern="1200" dirty="0">
                <a:solidFill>
                  <a:schemeClr val="tx1"/>
                </a:solidFill>
                <a:effectLst/>
                <a:latin typeface="+mn-lt"/>
              </a:rPr>
              <a:t>Самотно занимание </a:t>
            </a:r>
            <a:endParaRPr lang="bg-BG" dirty="0">
              <a:effectLst/>
            </a:endParaRPr>
          </a:p>
          <a:p>
            <a:pPr marL="628650" lvl="1" indent="-171450">
              <a:buFont typeface="Arial"/>
              <a:buChar char="•"/>
            </a:pPr>
            <a:r>
              <a:rPr lang="bg-BG" sz="1200" kern="1200" dirty="0">
                <a:solidFill>
                  <a:schemeClr val="tx1"/>
                </a:solidFill>
                <a:effectLst/>
                <a:latin typeface="+mn-lt"/>
              </a:rPr>
              <a:t>Занимание само за мъже </a:t>
            </a:r>
            <a:endParaRPr lang="bg-BG" dirty="0">
              <a:effectLst/>
            </a:endParaRPr>
          </a:p>
          <a:p>
            <a:pPr marL="628650" lvl="1" indent="-171450">
              <a:buFont typeface="Arial"/>
              <a:buChar char="•"/>
            </a:pPr>
            <a:r>
              <a:rPr lang="bg-BG" sz="1200" kern="1200" dirty="0">
                <a:solidFill>
                  <a:schemeClr val="tx1"/>
                </a:solidFill>
                <a:effectLst/>
                <a:latin typeface="+mn-lt"/>
              </a:rPr>
              <a:t>Само за неудачници</a:t>
            </a:r>
            <a:endParaRPr lang="bg-BG" dirty="0">
              <a:effectLst/>
            </a:endParaRPr>
          </a:p>
          <a:p>
            <a:pPr marL="628650" lvl="1" indent="-171450">
              <a:buFont typeface="Arial"/>
              <a:buChar char="•"/>
            </a:pPr>
            <a:r>
              <a:rPr lang="bg-BG" sz="1200" kern="1200" dirty="0">
                <a:solidFill>
                  <a:schemeClr val="tx1"/>
                </a:solidFill>
                <a:effectLst/>
                <a:latin typeface="+mn-lt"/>
              </a:rPr>
              <a:t>Само за хора, които са добри по математика </a:t>
            </a:r>
            <a:endParaRPr lang="bg-BG" dirty="0">
              <a:effectLst/>
            </a:endParaRPr>
          </a:p>
          <a:p>
            <a:pPr marL="628650" lvl="1" indent="-171450">
              <a:buFont typeface="Arial"/>
              <a:buChar char="•"/>
            </a:pPr>
            <a:r>
              <a:rPr lang="bg-BG" sz="1200" kern="1200" dirty="0">
                <a:solidFill>
                  <a:schemeClr val="tx1"/>
                </a:solidFill>
                <a:effectLst/>
                <a:latin typeface="+mn-lt"/>
              </a:rPr>
              <a:t>Само за хора, които искат да разработват компютърни програми </a:t>
            </a:r>
          </a:p>
          <a:p>
            <a:endParaRPr lang="bg-BG"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bg-BG"/>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ПРИМЕРЕН СЦЕНАРИЙ:</a:t>
            </a:r>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dirty="0"/>
          </a:p>
          <a:p>
            <a:pPr>
              <a:defRPr/>
            </a:pPr>
            <a:r>
              <a:rPr lang="bg-BG" b="0" u="none" dirty="0"/>
              <a:t>„Писането на код също така не означава</a:t>
            </a:r>
            <a:r>
              <a:rPr lang="bg-BG"/>
              <a:t> </a:t>
            </a:r>
            <a:r>
              <a:rPr lang="bg-BG" b="0" u="none" dirty="0"/>
              <a:t>седене на бюро съвсем сами в продължение на часове! Разнообразните екипи от програмисти създават по-добри решения и по-добри софтуерни продукти.</a:t>
            </a:r>
            <a:r>
              <a:rPr lang="bg-BG"/>
              <a:t> </a:t>
            </a:r>
            <a:endParaRPr lang="bg-BG" b="1" u="sng"/>
          </a:p>
          <a:p>
            <a:endParaRPr lang="bg-BG" b="1" u="sng" dirty="0"/>
          </a:p>
          <a:p>
            <a:r>
              <a:rPr lang="bg-BG" b="1" u="sng" dirty="0"/>
              <a:t>ЦЕЛ НА СЛАЙДА: </a:t>
            </a:r>
          </a:p>
          <a:p>
            <a:endParaRPr lang="bg-BG" b="1" u="sng" dirty="0"/>
          </a:p>
          <a:p>
            <a:r>
              <a:rPr lang="bg-BG"/>
              <a:t>Писането на код е за всички. Разнообразните екипи от програмисти създават по-добри софтуерни продукти.</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bg-BG"/>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a:t>ПРИМЕРЕН СЦЕНАРИЙ:</a:t>
            </a:r>
          </a:p>
          <a:p>
            <a:endParaRPr lang="bg-BG" b="1" u="sng"/>
          </a:p>
          <a:p>
            <a:r>
              <a:rPr lang="bg-BG" b="0" u="none"/>
              <a:t>„Това, което може би не знаете, е, че писането на код </a:t>
            </a:r>
            <a:r>
              <a:rPr lang="bg-BG" b="0" i="1" u="none" baseline="0"/>
              <a:t>всъщност </a:t>
            </a:r>
            <a:r>
              <a:rPr lang="bg-BG" b="0" i="0" u="none" baseline="0"/>
              <a:t>е наистина полезно на работното място…”</a:t>
            </a:r>
            <a:endParaRPr lang="bg-BG" b="1" u="sng"/>
          </a:p>
          <a:p>
            <a:endParaRPr lang="bg-BG" b="1" u="sng"/>
          </a:p>
          <a:p>
            <a:r>
              <a:rPr lang="bg-BG" b="1" u="sng"/>
              <a:t>ЦЕЛ НА СЛАЙДА:</a:t>
            </a:r>
            <a:endParaRPr lang="bg-BG" b="0" u="none"/>
          </a:p>
          <a:p>
            <a:endParaRPr lang="bg-BG" b="0" u="none"/>
          </a:p>
          <a:p>
            <a:pPr marL="0" marR="0" indent="0" algn="l" defTabSz="914400" rtl="0" eaLnBrk="1" fontAlgn="auto" latinLnBrk="0" hangingPunct="1">
              <a:lnSpc>
                <a:spcPct val="100000"/>
              </a:lnSpc>
              <a:spcBef>
                <a:spcPts val="0"/>
              </a:spcBef>
              <a:spcAft>
                <a:spcPts val="0"/>
              </a:spcAft>
              <a:buClrTx/>
              <a:buSzTx/>
              <a:buFontTx/>
              <a:buNone/>
              <a:tabLst/>
              <a:defRPr/>
            </a:pPr>
            <a:r>
              <a:rPr lang="bg-BG" b="0" u="none"/>
              <a:t>Да се разсмеят участниците. Този слайд е шега и е просто за забавление!</a:t>
            </a:r>
            <a:r>
              <a:rPr lang="bg-BG"/>
              <a:t> </a:t>
            </a:r>
            <a:endParaRPr lang="bg-BG" b="1" u="sng"/>
          </a:p>
          <a:p>
            <a:endParaRPr lang="bg-BG" b="1"/>
          </a:p>
          <a:p>
            <a:r>
              <a:rPr lang="bg-BG" b="1" u="sng"/>
              <a:t>ИНСТРУКЦИИ ЗА ИЗОБРАЖЕНИЕТО ЗА ТОЗИ СЛАЙД:</a:t>
            </a:r>
          </a:p>
          <a:p>
            <a:endParaRPr lang="bg-BG" sz="1200" b="1" u="sng" kern="1200" baseline="0">
              <a:solidFill>
                <a:schemeClr val="tx1"/>
              </a:solidFill>
              <a:effectLst/>
              <a:latin typeface="+mn-lt"/>
              <a:ea typeface="+mn-ea"/>
              <a:cs typeface="+mn-cs"/>
            </a:endParaRPr>
          </a:p>
          <a:p>
            <a:r>
              <a:rPr lang="bg-BG" sz="1200" b="0" u="none" kern="1200" baseline="0">
                <a:solidFill>
                  <a:schemeClr val="tx1"/>
                </a:solidFill>
                <a:effectLst/>
                <a:latin typeface="+mn-lt"/>
              </a:rPr>
              <a:t>Изображението за този слайд трябва да е смешна снимка или .gif изображение, за да се задържи вниманието на участниците. </a:t>
            </a:r>
            <a:endParaRPr lang="bg-BG" sz="1200" b="0" u="none" kern="1200">
              <a:solidFill>
                <a:schemeClr val="tx1"/>
              </a:solidFill>
              <a:effectLst/>
              <a:latin typeface="+mn-lt"/>
              <a:ea typeface="+mn-ea"/>
              <a:cs typeface="+mn-cs"/>
            </a:endParaRPr>
          </a:p>
          <a:p>
            <a:endParaRPr lang="bg-BG"/>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bg-BG"/>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b="1" u="sng" dirty="0"/>
              <a:t>ПРИМЕРЕН СЦЕНАРИЙ:</a:t>
            </a:r>
          </a:p>
          <a:p>
            <a:endParaRPr lang="bg-BG" b="1" u="sng" dirty="0"/>
          </a:p>
          <a:p>
            <a:r>
              <a:rPr lang="bg-BG" b="0" u="none" dirty="0"/>
              <a:t>„Шегувам се!”</a:t>
            </a:r>
          </a:p>
          <a:p>
            <a:endParaRPr lang="bg-BG" b="1" u="sng" dirty="0"/>
          </a:p>
          <a:p>
            <a:r>
              <a:rPr lang="bg-BG" b="1" u="sng" dirty="0"/>
              <a:t>ЦЕЛ НА СЛАЙДА:</a:t>
            </a:r>
          </a:p>
          <a:p>
            <a:endParaRPr lang="bg-BG" b="1" u="sng" dirty="0"/>
          </a:p>
          <a:p>
            <a:r>
              <a:rPr lang="bg-BG" b="0" u="none" dirty="0"/>
              <a:t>Да се подчертае, че предишният слайд е шега.</a:t>
            </a:r>
          </a:p>
          <a:p>
            <a:endParaRPr lang="bg-BG"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bg-BG"/>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b="1" u="sng" dirty="0"/>
              <a:t>ПРИМЕРЕН СЦЕНАРИЙ:</a:t>
            </a:r>
          </a:p>
          <a:p>
            <a:pPr marL="0" marR="0" indent="0" algn="l" defTabSz="914400" rtl="0" eaLnBrk="1" fontAlgn="auto" latinLnBrk="0" hangingPunct="1">
              <a:lnSpc>
                <a:spcPct val="100000"/>
              </a:lnSpc>
              <a:spcBef>
                <a:spcPts val="0"/>
              </a:spcBef>
              <a:spcAft>
                <a:spcPts val="0"/>
              </a:spcAft>
              <a:buClrTx/>
              <a:buSzTx/>
              <a:buFontTx/>
              <a:buNone/>
              <a:tabLst/>
              <a:defRPr/>
            </a:pPr>
            <a:endParaRPr lang="bg-BG" b="1" u="sng" dirty="0"/>
          </a:p>
          <a:p>
            <a:pPr marL="0" marR="0" indent="0" algn="l" defTabSz="914400" rtl="0" eaLnBrk="1" fontAlgn="auto" latinLnBrk="0" hangingPunct="1">
              <a:lnSpc>
                <a:spcPct val="100000"/>
              </a:lnSpc>
              <a:spcBef>
                <a:spcPts val="0"/>
              </a:spcBef>
              <a:spcAft>
                <a:spcPts val="0"/>
              </a:spcAft>
              <a:buClrTx/>
              <a:buSzTx/>
              <a:buFontTx/>
              <a:buNone/>
              <a:tabLst/>
              <a:defRPr/>
            </a:pPr>
            <a:r>
              <a:rPr lang="bg-BG" b="0" u="none" dirty="0"/>
              <a:t>„А сега нека поговорим за това какво </a:t>
            </a:r>
            <a:r>
              <a:rPr lang="bg-BG" b="0" i="1" u="none" dirty="0"/>
              <a:t>всъщност</a:t>
            </a:r>
            <a:r>
              <a:rPr lang="bg-BG" b="0" u="none" dirty="0"/>
              <a:t> представлява писането на код. Може би не сте мислили за това, но писането на код е съвместно занимание и е както за момчета, </a:t>
            </a:r>
            <a:r>
              <a:rPr lang="bg-BG" b="0" i="1" u="none" baseline="0" dirty="0"/>
              <a:t>така и за момичета</a:t>
            </a:r>
            <a:r>
              <a:rPr lang="bg-BG" b="0" u="none" dirty="0"/>
              <a:t>!“</a:t>
            </a:r>
          </a:p>
          <a:p>
            <a:endParaRPr lang="bg-BG" b="1" u="sng" dirty="0"/>
          </a:p>
          <a:p>
            <a:r>
              <a:rPr lang="bg-BG" b="1" u="sng" dirty="0"/>
              <a:t>ЦЕЛ НА СЛАЙДА:</a:t>
            </a:r>
          </a:p>
          <a:p>
            <a:endParaRPr lang="bg-BG" b="1" u="sng" dirty="0"/>
          </a:p>
          <a:p>
            <a:r>
              <a:rPr lang="bg-BG" sz="1200" kern="1200" dirty="0">
                <a:solidFill>
                  <a:schemeClr val="tx1"/>
                </a:solidFill>
                <a:effectLst/>
                <a:latin typeface="+mn-lt"/>
              </a:rPr>
              <a:t>В слайдове 9 – 12 показваме визуално</a:t>
            </a:r>
            <a:r>
              <a:rPr lang="bg-BG"/>
              <a:t> </a:t>
            </a:r>
            <a:r>
              <a:rPr lang="bg-BG" sz="1200" kern="1200" dirty="0">
                <a:solidFill>
                  <a:schemeClr val="tx1"/>
                </a:solidFill>
                <a:effectLst/>
                <a:latin typeface="+mn-lt"/>
              </a:rPr>
              <a:t>на младите хора, че докато програмираш, можеш да се забавляваш. Опитваме се наистина да подчертаем, че писането на код</a:t>
            </a:r>
            <a:r>
              <a:rPr lang="bg-BG" sz="1200" b="1" kern="1200" dirty="0">
                <a:solidFill>
                  <a:schemeClr val="tx1"/>
                </a:solidFill>
                <a:effectLst/>
                <a:latin typeface="+mn-lt"/>
              </a:rPr>
              <a:t> включва</a:t>
            </a:r>
            <a:r>
              <a:rPr lang="bg-BG" sz="1200" kern="1200" dirty="0">
                <a:solidFill>
                  <a:schemeClr val="tx1"/>
                </a:solidFill>
                <a:effectLst/>
                <a:latin typeface="+mn-lt"/>
              </a:rPr>
              <a:t>: </a:t>
            </a:r>
            <a:endParaRPr lang="bg-BG" dirty="0">
              <a:effectLst/>
            </a:endParaRPr>
          </a:p>
          <a:p>
            <a:pPr marL="628650" lvl="1" indent="-171450">
              <a:buFont typeface="Arial"/>
              <a:buChar char="•"/>
            </a:pPr>
            <a:r>
              <a:rPr lang="bg-BG" sz="1200" kern="1200" dirty="0">
                <a:solidFill>
                  <a:schemeClr val="tx1"/>
                </a:solidFill>
                <a:effectLst/>
                <a:latin typeface="+mn-lt"/>
              </a:rPr>
              <a:t>Сътрудничество </a:t>
            </a:r>
            <a:endParaRPr lang="bg-BG" dirty="0">
              <a:effectLst/>
            </a:endParaRPr>
          </a:p>
          <a:p>
            <a:pPr marL="628650" lvl="1" indent="-171450">
              <a:buFont typeface="Arial"/>
              <a:buChar char="•"/>
            </a:pPr>
            <a:r>
              <a:rPr lang="bg-BG" sz="1200" kern="1200" dirty="0">
                <a:solidFill>
                  <a:schemeClr val="tx1"/>
                </a:solidFill>
                <a:effectLst/>
                <a:latin typeface="+mn-lt"/>
              </a:rPr>
              <a:t>И двата пола</a:t>
            </a:r>
            <a:endParaRPr lang="bg-BG" dirty="0">
              <a:effectLst/>
            </a:endParaRPr>
          </a:p>
          <a:p>
            <a:pPr marL="628650" lvl="1" indent="-171450">
              <a:buFont typeface="Arial"/>
              <a:buChar char="•"/>
            </a:pPr>
            <a:r>
              <a:rPr lang="bg-BG" sz="1200" kern="1200" dirty="0">
                <a:solidFill>
                  <a:schemeClr val="tx1"/>
                </a:solidFill>
                <a:effectLst/>
                <a:latin typeface="+mn-lt"/>
              </a:rPr>
              <a:t>Екстроверти и интроверти </a:t>
            </a:r>
            <a:endParaRPr lang="bg-BG" dirty="0">
              <a:effectLst/>
            </a:endParaRPr>
          </a:p>
          <a:p>
            <a:pPr marL="628650" lvl="1" indent="-171450">
              <a:buFont typeface="Arial"/>
              <a:buChar char="•"/>
            </a:pPr>
            <a:r>
              <a:rPr lang="bg-BG" sz="1200" kern="1200" dirty="0">
                <a:solidFill>
                  <a:schemeClr val="tx1"/>
                </a:solidFill>
                <a:effectLst/>
                <a:latin typeface="+mn-lt"/>
              </a:rPr>
              <a:t>Решаване на проблеми. Писането на код всъщност изисква много малко математика. </a:t>
            </a:r>
            <a:endParaRPr lang="bg-BG" dirty="0">
              <a:effectLst/>
            </a:endParaRPr>
          </a:p>
          <a:p>
            <a:pPr marL="628650" lvl="1" indent="-171450">
              <a:buFont typeface="Arial"/>
              <a:buChar char="•"/>
            </a:pPr>
            <a:r>
              <a:rPr lang="bg-BG" sz="1200" kern="1200" dirty="0">
                <a:solidFill>
                  <a:schemeClr val="tx1"/>
                </a:solidFill>
                <a:effectLst/>
                <a:latin typeface="+mn-lt"/>
              </a:rPr>
              <a:t>За хора, които искат да използват компютрите, за да се радват още повече на любимите си занимания </a:t>
            </a:r>
            <a:endParaRPr lang="bg-BG" dirty="0">
              <a:effectLst/>
            </a:endParaRPr>
          </a:p>
          <a:p>
            <a:endParaRPr lang="bg-BG" b="1" dirty="0"/>
          </a:p>
          <a:p>
            <a:r>
              <a:rPr lang="bg-BG" b="1" u="sng" dirty="0"/>
              <a:t>ИНСТРУКЦИИ ЗА ИЗОБРАЖЕНИЕТО ЗА ТОЗИ СЛАЙД:</a:t>
            </a:r>
            <a:endParaRPr lang="bg-BG" sz="1200" u="sng" kern="1200" dirty="0">
              <a:solidFill>
                <a:schemeClr val="tx1"/>
              </a:solidFill>
              <a:effectLst/>
              <a:latin typeface="+mn-lt"/>
              <a:ea typeface="+mn-ea"/>
              <a:cs typeface="+mn-cs"/>
            </a:endParaRPr>
          </a:p>
          <a:p>
            <a:endParaRPr lang="bg-BG" sz="1200" kern="1200" dirty="0">
              <a:solidFill>
                <a:schemeClr val="tx1"/>
              </a:solidFill>
              <a:effectLst/>
              <a:latin typeface="+mn-lt"/>
              <a:ea typeface="+mn-ea"/>
              <a:cs typeface="+mn-cs"/>
            </a:endParaRPr>
          </a:p>
          <a:p>
            <a:r>
              <a:rPr lang="bg-BG" sz="1200" kern="1200" dirty="0">
                <a:solidFill>
                  <a:schemeClr val="tx1"/>
                </a:solidFill>
                <a:effectLst/>
                <a:latin typeface="+mn-lt"/>
              </a:rPr>
              <a:t>Ако това изображение трябва да бъде заменено, се уверете, че то отговаря на следните критерии: </a:t>
            </a:r>
            <a:endParaRPr lang="bg-BG" dirty="0"/>
          </a:p>
          <a:p>
            <a:pPr marL="628650" lvl="1" indent="-171450">
              <a:buFont typeface="Arial"/>
              <a:buChar char="•"/>
            </a:pPr>
            <a:r>
              <a:rPr lang="bg-BG" sz="1200" kern="1200" dirty="0">
                <a:solidFill>
                  <a:schemeClr val="tx1"/>
                </a:solidFill>
                <a:effectLst/>
                <a:latin typeface="+mn-lt"/>
              </a:rPr>
              <a:t>Включва младежи в ранна тийнейджърска/прогимназиална възраст </a:t>
            </a:r>
            <a:endParaRPr lang="bg-BG" dirty="0">
              <a:effectLst/>
            </a:endParaRPr>
          </a:p>
          <a:p>
            <a:pPr marL="628650" lvl="1" indent="-171450">
              <a:buFont typeface="Arial"/>
              <a:buChar char="•"/>
            </a:pPr>
            <a:r>
              <a:rPr lang="bg-BG" sz="1200" kern="1200" dirty="0">
                <a:solidFill>
                  <a:schemeClr val="tx1"/>
                </a:solidFill>
                <a:effectLst/>
                <a:latin typeface="+mn-lt"/>
              </a:rPr>
              <a:t>Показва, че участниците се забавляват с технологиите</a:t>
            </a:r>
            <a:endParaRPr lang="bg-BG" dirty="0">
              <a:effectLst/>
            </a:endParaRPr>
          </a:p>
          <a:p>
            <a:pPr marL="628650" lvl="1" indent="-171450">
              <a:buFont typeface="Arial"/>
              <a:buChar char="•"/>
            </a:pPr>
            <a:r>
              <a:rPr lang="bg-BG" sz="1200" kern="1200" dirty="0">
                <a:solidFill>
                  <a:schemeClr val="tx1"/>
                </a:solidFill>
                <a:effectLst/>
                <a:latin typeface="+mn-lt"/>
              </a:rPr>
              <a:t>Съдържа група хора, а не отделни индивиди </a:t>
            </a:r>
          </a:p>
          <a:p>
            <a:pPr marL="628650" lvl="1" indent="-171450">
              <a:buFont typeface="Arial"/>
              <a:buChar char="•"/>
            </a:pPr>
            <a:r>
              <a:rPr lang="bg-BG" sz="1200" kern="1200" dirty="0">
                <a:solidFill>
                  <a:schemeClr val="tx1"/>
                </a:solidFill>
                <a:effectLst/>
                <a:latin typeface="+mn-lt"/>
              </a:rPr>
              <a:t>Включва момичета</a:t>
            </a:r>
            <a:endParaRPr lang="bg-BG" dirty="0">
              <a:effectLst/>
            </a:endParaRPr>
          </a:p>
          <a:p>
            <a:endParaRPr lang="bg-BG" sz="1200" kern="1200" dirty="0">
              <a:solidFill>
                <a:schemeClr val="tx1"/>
              </a:solidFill>
              <a:effectLst/>
              <a:latin typeface="+mn-lt"/>
              <a:ea typeface="+mn-ea"/>
              <a:cs typeface="+mn-cs"/>
            </a:endParaRPr>
          </a:p>
          <a:p>
            <a:endParaRPr lang="bg-BG" sz="1200" kern="1200" dirty="0">
              <a:solidFill>
                <a:schemeClr val="tx1"/>
              </a:solidFill>
              <a:effectLst/>
              <a:latin typeface="+mn-lt"/>
              <a:ea typeface="+mn-ea"/>
              <a:cs typeface="+mn-cs"/>
            </a:endParaRPr>
          </a:p>
          <a:p>
            <a:endParaRPr lang="bg-BG"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bg-BG"/>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bg-BG" sz="3600" dirty="0">
                <a:solidFill>
                  <a:schemeClr val="bg1"/>
                </a:solidFill>
                <a:latin typeface="Segoe UI Light" panose="020B0502040204020203" pitchFamily="34" charset="0"/>
              </a:rPr>
              <a:t>Добре дошли в</a:t>
            </a:r>
          </a:p>
          <a:p>
            <a:r>
              <a:rPr lang="bg-BG" sz="3600" dirty="0">
                <a:solidFill>
                  <a:schemeClr val="bg1"/>
                </a:solidFill>
                <a:latin typeface="Segoe UI Light" panose="020B0502040204020203" pitchFamily="34" charset="0"/>
              </a:rPr>
              <a:t>Minecraft Hour of Code</a:t>
            </a:r>
            <a:r>
              <a:rPr lang="bg-BG" sz="3600" baseline="30000" dirty="0">
                <a:solidFill>
                  <a:schemeClr val="bg1"/>
                </a:solidFill>
                <a:latin typeface="Segoe UI Light" panose="020B0502040204020203" pitchFamily="34" charset="0"/>
              </a:rPr>
              <a:t>™</a:t>
            </a:r>
            <a:endParaRPr lang="bg-BG"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bg-BG"/>
              <a:t>Добре дошли в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bg-BG"/>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Малка група младежи си сътрудничи над проект&#10;" title="Малка група младежи си сътрудничи над проект"/>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bg-BG" sz="3600">
                <a:solidFill>
                  <a:schemeClr val="bg1"/>
                </a:solidFill>
                <a:latin typeface="Segoe UI Light" panose="020B0502040204020203" pitchFamily="34" charset="0"/>
              </a:rPr>
              <a:t>Всъщност е това.</a:t>
            </a:r>
          </a:p>
        </p:txBody>
      </p:sp>
      <p:sp>
        <p:nvSpPr>
          <p:cNvPr id="4" name="Title 3" hidden="1"/>
          <p:cNvSpPr>
            <a:spLocks noGrp="1"/>
          </p:cNvSpPr>
          <p:nvPr>
            <p:ph type="ctrTitle"/>
          </p:nvPr>
        </p:nvSpPr>
        <p:spPr/>
        <p:txBody>
          <a:bodyPr/>
          <a:lstStyle/>
          <a:p>
            <a:r>
              <a:rPr lang="bg-BG"/>
              <a:t>И това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bg-BG"/>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bg-BG" sz="3600">
                <a:solidFill>
                  <a:schemeClr val="bg1"/>
                </a:solidFill>
                <a:latin typeface="Segoe UI Light" panose="020B0502040204020203" pitchFamily="34" charset="0"/>
              </a:rPr>
              <a:t>Писането на код включва…</a:t>
            </a:r>
          </a:p>
        </p:txBody>
      </p:sp>
      <p:sp>
        <p:nvSpPr>
          <p:cNvPr id="5" name="Title 4" hidden="1"/>
          <p:cNvSpPr>
            <a:spLocks noGrp="1"/>
          </p:cNvSpPr>
          <p:nvPr>
            <p:ph type="ctrTitle"/>
          </p:nvPr>
        </p:nvSpPr>
        <p:spPr/>
        <p:txBody>
          <a:bodyPr/>
          <a:lstStyle/>
          <a:p>
            <a:r>
              <a:rPr lang="bg-BG"/>
              <a:t>Писането на код включва</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bg-BG"/>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bg-BG" sz="3600">
                <a:solidFill>
                  <a:schemeClr val="bg1"/>
                </a:solidFill>
                <a:latin typeface="Segoe UI Light" panose="020B0502040204020203" pitchFamily="34" charset="0"/>
              </a:rPr>
              <a:t>Решаване на проблеми</a:t>
            </a:r>
          </a:p>
        </p:txBody>
      </p:sp>
      <p:sp>
        <p:nvSpPr>
          <p:cNvPr id="6" name="Title 5" hidden="1"/>
          <p:cNvSpPr>
            <a:spLocks noGrp="1"/>
          </p:cNvSpPr>
          <p:nvPr>
            <p:ph type="ctrTitle"/>
          </p:nvPr>
        </p:nvSpPr>
        <p:spPr/>
        <p:txBody>
          <a:bodyPr/>
          <a:lstStyle/>
          <a:p>
            <a:r>
              <a:rPr lang="bg-BG"/>
              <a:t>Решаване на проблеми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bg-BG"/>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Цветни моливи" title="Цветни моливи"/>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bg-BG" sz="3600">
                <a:solidFill>
                  <a:schemeClr val="bg1"/>
                </a:solidFill>
                <a:latin typeface="Segoe UI Light" panose="020B0502040204020203" pitchFamily="34" charset="0"/>
              </a:rPr>
              <a:t>Креативност</a:t>
            </a:r>
          </a:p>
        </p:txBody>
      </p:sp>
      <p:sp>
        <p:nvSpPr>
          <p:cNvPr id="4" name="Title 3" hidden="1"/>
          <p:cNvSpPr>
            <a:spLocks noGrp="1"/>
          </p:cNvSpPr>
          <p:nvPr>
            <p:ph type="ctrTitle"/>
          </p:nvPr>
        </p:nvSpPr>
        <p:spPr/>
        <p:txBody>
          <a:bodyPr/>
          <a:lstStyle/>
          <a:p>
            <a:r>
              <a:rPr lang="bg-BG"/>
              <a:t>Креативност</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bg-BG"/>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Момичета, които пишат код 2 | от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313502" cy="5715000"/>
          </a:xfrm>
          <a:prstGeom prst="rect">
            <a:avLst/>
          </a:prstGeom>
        </p:spPr>
      </p:pic>
      <p:sp>
        <p:nvSpPr>
          <p:cNvPr id="11" name="Rectangle 10"/>
          <p:cNvSpPr/>
          <p:nvPr/>
        </p:nvSpPr>
        <p:spPr>
          <a:xfrm>
            <a:off x="4671011" y="2883752"/>
            <a:ext cx="4342724" cy="646331"/>
          </a:xfrm>
          <a:prstGeom prst="rect">
            <a:avLst/>
          </a:prstGeom>
        </p:spPr>
        <p:txBody>
          <a:bodyPr wrap="square">
            <a:spAutoFit/>
          </a:bodyPr>
          <a:lstStyle/>
          <a:p>
            <a:pPr algn="ctr"/>
            <a:r>
              <a:rPr lang="bg-BG" sz="3600" dirty="0">
                <a:solidFill>
                  <a:schemeClr val="bg1"/>
                </a:solidFill>
                <a:latin typeface="Segoe UI Light" panose="020B0502040204020203" pitchFamily="34" charset="0"/>
              </a:rPr>
              <a:t>Сътрудничество</a:t>
            </a:r>
          </a:p>
        </p:txBody>
      </p:sp>
      <p:sp>
        <p:nvSpPr>
          <p:cNvPr id="9" name="Title 8" hidden="1"/>
          <p:cNvSpPr>
            <a:spLocks noGrp="1"/>
          </p:cNvSpPr>
          <p:nvPr>
            <p:ph type="ctrTitle"/>
          </p:nvPr>
        </p:nvSpPr>
        <p:spPr/>
        <p:txBody>
          <a:bodyPr/>
          <a:lstStyle/>
          <a:p>
            <a:r>
              <a:rPr lang="bg-BG"/>
              <a:t>Сътрудничество</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bg-BG"/>
          </a:p>
        </p:txBody>
      </p:sp>
      <p:pic>
        <p:nvPicPr>
          <p:cNvPr id="8" name="Picture 7">
            <a:extLst>
              <a:ext uri="{FF2B5EF4-FFF2-40B4-BE49-F238E27FC236}">
                <a16:creationId xmlns:a16="http://schemas.microsoft.com/office/drawing/2014/main" id="{F2CDE500-5231-49CA-B7EA-54C15F9D6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473"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bg-BG" sz="3600">
                <a:solidFill>
                  <a:schemeClr val="bg1"/>
                </a:solidFill>
                <a:latin typeface="Segoe UI Light" panose="020B0502040204020203" pitchFamily="34" charset="0"/>
              </a:rPr>
              <a:t>Въпрос</a:t>
            </a:r>
          </a:p>
        </p:txBody>
      </p:sp>
      <p:sp>
        <p:nvSpPr>
          <p:cNvPr id="15" name="Rectangle 14"/>
          <p:cNvSpPr/>
          <p:nvPr/>
        </p:nvSpPr>
        <p:spPr>
          <a:xfrm>
            <a:off x="4816643" y="1557382"/>
            <a:ext cx="4041607" cy="1754327"/>
          </a:xfrm>
          <a:prstGeom prst="rect">
            <a:avLst/>
          </a:prstGeom>
        </p:spPr>
        <p:txBody>
          <a:bodyPr wrap="square">
            <a:spAutoFit/>
          </a:bodyPr>
          <a:lstStyle/>
          <a:p>
            <a:r>
              <a:rPr lang="bg-BG" sz="3600" dirty="0">
                <a:latin typeface="Segoe UI Light" panose="020B0502040204020203" pitchFamily="34" charset="0"/>
              </a:rPr>
              <a:t>Има ли нещо, което вие и приятелите ви обичате да правите? </a:t>
            </a:r>
          </a:p>
        </p:txBody>
      </p:sp>
      <p:sp>
        <p:nvSpPr>
          <p:cNvPr id="3" name="Title 2" hidden="1"/>
          <p:cNvSpPr>
            <a:spLocks noGrp="1"/>
          </p:cNvSpPr>
          <p:nvPr>
            <p:ph type="ctrTitle"/>
          </p:nvPr>
        </p:nvSpPr>
        <p:spPr/>
        <p:txBody>
          <a:bodyPr/>
          <a:lstStyle/>
          <a:p>
            <a:r>
              <a:rPr lang="bg-BG"/>
              <a:t>Какво обичате да правите?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bg-BG"/>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Искри&#10;" title="Искри"/>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Осветеният в оранжево текст гласи „може да ви помогне да ги реализирате“, за да се подчертае посланието на този слайд&#10;" title="Осветеният в оранжево текст гласи „може да ви помогне да ги реализирате“, за да се подчертае посланието на този слайд"/>
          <p:cNvGrpSpPr/>
          <p:nvPr/>
        </p:nvGrpSpPr>
        <p:grpSpPr>
          <a:xfrm>
            <a:off x="731634" y="3264107"/>
            <a:ext cx="3175348" cy="1370515"/>
            <a:chOff x="642426" y="3103196"/>
            <a:chExt cx="3175348" cy="1370515"/>
          </a:xfrm>
        </p:grpSpPr>
        <p:sp>
          <p:nvSpPr>
            <p:cNvPr id="4" name="TextBox 3"/>
            <p:cNvSpPr txBox="1"/>
            <p:nvPr/>
          </p:nvSpPr>
          <p:spPr>
            <a:xfrm>
              <a:off x="1210600" y="3103196"/>
              <a:ext cx="2524047"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660499"/>
              <a:ext cx="2941080"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6" y="4165293"/>
              <a:ext cx="3175348"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371590"/>
            <a:ext cx="3491582" cy="3416320"/>
          </a:xfrm>
          <a:prstGeom prst="rect">
            <a:avLst/>
          </a:prstGeom>
        </p:spPr>
        <p:txBody>
          <a:bodyPr wrap="square" anchor="ctr" anchorCtr="0">
            <a:spAutoFit/>
          </a:bodyPr>
          <a:lstStyle/>
          <a:p>
            <a:r>
              <a:rPr lang="bg-BG" sz="3600" dirty="0">
                <a:solidFill>
                  <a:schemeClr val="bg1"/>
                </a:solidFill>
                <a:latin typeface="Segoe UI Light" panose="020B0502040204020203" pitchFamily="34" charset="0"/>
              </a:rPr>
              <a:t>Каквито и интереси да имате, писането на код може да ви помогне да ги реализирате. </a:t>
            </a:r>
          </a:p>
        </p:txBody>
      </p:sp>
      <p:sp>
        <p:nvSpPr>
          <p:cNvPr id="12" name="Title 11" hidden="1"/>
          <p:cNvSpPr>
            <a:spLocks noGrp="1"/>
          </p:cNvSpPr>
          <p:nvPr>
            <p:ph type="ctrTitle"/>
          </p:nvPr>
        </p:nvSpPr>
        <p:spPr/>
        <p:txBody>
          <a:bodyPr/>
          <a:lstStyle/>
          <a:p>
            <a:r>
              <a:rPr lang="bg-BG"/>
              <a:t>Реализирайте интересите си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bg-BG"/>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Млада жена използва камера, за да направи снимка&#10;" title="Млада жена използва камера, за да направи снимка"/>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Осветеният в оранжево текст гласи „приложете наученото към нещата, които обичате да правите“, за да се подчертае посланието на този слайд&#10;" title="Осветеният в оранжево текст гласи „приложете наученото към нещата, които обичате да правите“, за да се подчертае посланието на този слайд"/>
          <p:cNvGrpSpPr/>
          <p:nvPr/>
        </p:nvGrpSpPr>
        <p:grpSpPr>
          <a:xfrm>
            <a:off x="669924" y="3866795"/>
            <a:ext cx="5322798" cy="1406968"/>
            <a:chOff x="669924" y="3397250"/>
            <a:chExt cx="4175296" cy="1406968"/>
          </a:xfrm>
        </p:grpSpPr>
        <p:sp>
          <p:nvSpPr>
            <p:cNvPr id="7" name="TextBox 6"/>
            <p:cNvSpPr txBox="1"/>
            <p:nvPr/>
          </p:nvSpPr>
          <p:spPr>
            <a:xfrm>
              <a:off x="669924" y="3397250"/>
              <a:ext cx="3677355"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5" y="3962400"/>
              <a:ext cx="4175295"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hidden="1"/>
            <p:cNvSpPr txBox="1"/>
            <p:nvPr/>
          </p:nvSpPr>
          <p:spPr>
            <a:xfrm>
              <a:off x="669924" y="4495800"/>
              <a:ext cx="1850462"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bg-BG"/>
              <a:t>Приложение на наученото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bg-BG"/>
          </a:p>
        </p:txBody>
      </p:sp>
      <p:sp>
        <p:nvSpPr>
          <p:cNvPr id="19" name="Rectangle 18">
            <a:extLst>
              <a:ext uri="{FF2B5EF4-FFF2-40B4-BE49-F238E27FC236}">
                <a16:creationId xmlns:a16="http://schemas.microsoft.com/office/drawing/2014/main" id="{3DA4433F-6F51-48C2-9CB7-9FA50740CB13}"/>
              </a:ext>
            </a:extLst>
          </p:cNvPr>
          <p:cNvSpPr/>
          <p:nvPr/>
        </p:nvSpPr>
        <p:spPr>
          <a:xfrm>
            <a:off x="609600" y="878849"/>
            <a:ext cx="6312635" cy="3970318"/>
          </a:xfrm>
          <a:prstGeom prst="rect">
            <a:avLst/>
          </a:prstGeom>
        </p:spPr>
        <p:txBody>
          <a:bodyPr wrap="square" anchor="ctr" anchorCtr="0">
            <a:spAutoFit/>
          </a:bodyPr>
          <a:lstStyle/>
          <a:p>
            <a:r>
              <a:rPr lang="bg-BG" sz="3600" dirty="0">
                <a:solidFill>
                  <a:schemeClr val="bg1"/>
                </a:solidFill>
                <a:latin typeface="Segoe UI Light" panose="020B0502040204020203" pitchFamily="34" charset="0"/>
              </a:rPr>
              <a:t>Докато преминавате през вашето ръководство на Minecraft Hour of Code™,</a:t>
            </a:r>
            <a:r>
              <a:rPr lang="en-US" sz="3600" dirty="0">
                <a:solidFill>
                  <a:schemeClr val="bg1"/>
                </a:solidFill>
                <a:latin typeface="Segoe UI Light" panose="020B0502040204020203" pitchFamily="34" charset="0"/>
              </a:rPr>
              <a:t> </a:t>
            </a:r>
            <a:br>
              <a:rPr lang="en-US" sz="3600" dirty="0">
                <a:solidFill>
                  <a:schemeClr val="bg1"/>
                </a:solidFill>
                <a:latin typeface="Segoe UI Light" panose="020B0502040204020203" pitchFamily="34" charset="0"/>
              </a:rPr>
            </a:br>
            <a:r>
              <a:rPr lang="bg-BG" sz="3600" dirty="0">
                <a:solidFill>
                  <a:schemeClr val="bg1"/>
                </a:solidFill>
                <a:latin typeface="Segoe UI Light" panose="020B0502040204020203" pitchFamily="34" charset="0"/>
              </a:rPr>
              <a:t>се опитайте да си представите как бихте могли да приложите наученото към нещата, </a:t>
            </a:r>
            <a:br>
              <a:rPr lang="en-US" sz="3600" dirty="0">
                <a:solidFill>
                  <a:schemeClr val="bg1"/>
                </a:solidFill>
                <a:latin typeface="Segoe UI Light" panose="020B0502040204020203" pitchFamily="34" charset="0"/>
              </a:rPr>
            </a:br>
            <a:r>
              <a:rPr lang="bg-BG" sz="3600" dirty="0">
                <a:solidFill>
                  <a:schemeClr val="bg1"/>
                </a:solidFill>
                <a:latin typeface="Segoe UI Light" panose="020B0502040204020203" pitchFamily="34" charset="0"/>
              </a:rPr>
              <a:t>които обичате да правите.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Развълнувани ученици се радват ентусиазирано – 17296178822_cbb6afac3f_b (1).jpg" title="Развълнувани ученици се радват ентусиазирано"/>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r>
              <a:rPr lang="bg-BG" sz="3600" dirty="0">
                <a:solidFill>
                  <a:schemeClr val="bg1"/>
                </a:solidFill>
                <a:latin typeface="Segoe UI Light" panose="020B0502040204020203" pitchFamily="34" charset="0"/>
              </a:rPr>
              <a:t>Minecraft</a:t>
            </a:r>
          </a:p>
          <a:p>
            <a:r>
              <a:rPr lang="bg-BG" sz="3600" dirty="0">
                <a:solidFill>
                  <a:schemeClr val="bg1"/>
                </a:solidFill>
                <a:latin typeface="Segoe UI Light" panose="020B0502040204020203" pitchFamily="34" charset="0"/>
              </a:rPr>
              <a:t>Hour of Code</a:t>
            </a:r>
            <a:r>
              <a:rPr lang="bg-BG" sz="3600" baseline="30000" dirty="0">
                <a:solidFill>
                  <a:schemeClr val="bg1"/>
                </a:solidFill>
                <a:latin typeface="Segoe UI Light" panose="020B0502040204020203" pitchFamily="34" charset="0"/>
              </a:rPr>
              <a:t>™</a:t>
            </a:r>
            <a:r>
              <a:rPr lang="bg-BG" sz="3600" dirty="0">
                <a:solidFill>
                  <a:schemeClr val="bg1"/>
                </a:solidFill>
                <a:latin typeface="Segoe UI Light" panose="020B0502040204020203" pitchFamily="34" charset="0"/>
              </a:rPr>
              <a:t>:</a:t>
            </a:r>
            <a:r>
              <a:rPr lang="bg-BG"/>
              <a:t> </a:t>
            </a:r>
          </a:p>
          <a:p>
            <a:r>
              <a:rPr lang="bg-BG" sz="3600" dirty="0">
                <a:solidFill>
                  <a:schemeClr val="bg1"/>
                </a:solidFill>
                <a:latin typeface="Segoe UI Light" panose="020B0502040204020203" pitchFamily="34" charset="0"/>
              </a:rPr>
              <a:t>как се случва всичко!</a:t>
            </a:r>
          </a:p>
        </p:txBody>
      </p:sp>
      <p:sp>
        <p:nvSpPr>
          <p:cNvPr id="7" name="Title 6" hidden="1"/>
          <p:cNvSpPr>
            <a:spLocks noGrp="1"/>
          </p:cNvSpPr>
          <p:nvPr>
            <p:ph type="ctrTitle"/>
          </p:nvPr>
        </p:nvSpPr>
        <p:spPr/>
        <p:txBody>
          <a:bodyPr/>
          <a:lstStyle/>
          <a:p>
            <a:r>
              <a:rPr lang="bg-BG"/>
              <a:t>Как се случва всичко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bg-BG"/>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250733" cy="1200329"/>
          </a:xfrm>
          <a:prstGeom prst="rect">
            <a:avLst/>
          </a:prstGeom>
        </p:spPr>
        <p:txBody>
          <a:bodyPr wrap="square">
            <a:spAutoFit/>
          </a:bodyPr>
          <a:lstStyle/>
          <a:p>
            <a:r>
              <a:rPr lang="bg-BG" sz="3600" dirty="0">
                <a:solidFill>
                  <a:schemeClr val="bg1"/>
                </a:solidFill>
                <a:latin typeface="Segoe UI Light" panose="020B0502040204020203" pitchFamily="34" charset="0"/>
              </a:rPr>
              <a:t>Minecraft Hour of Code™: </a:t>
            </a:r>
          </a:p>
          <a:p>
            <a:r>
              <a:rPr lang="bg-BG"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bg-BG"/>
              <a:t>Как се случва всичко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bg-BG"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bg-BG" sz="3600">
                <a:solidFill>
                  <a:schemeClr val="bg1"/>
                </a:solidFill>
                <a:latin typeface="Segoe UI Light" panose="020B0502040204020203" pitchFamily="34" charset="0"/>
              </a:rPr>
              <a:t>Преди да започнем, нека поговорим за писането на код.</a:t>
            </a:r>
            <a:endParaRPr lang="bg-BG" sz="180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bg-BG"/>
              <a:t>Да поговорим за програмирането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bg-BG"/>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53998"/>
          </a:xfrm>
          <a:prstGeom prst="rect">
            <a:avLst/>
          </a:prstGeom>
        </p:spPr>
        <p:txBody>
          <a:bodyPr wrap="square">
            <a:spAutoFit/>
          </a:bodyPr>
          <a:lstStyle/>
          <a:p>
            <a:pPr algn="ctr"/>
            <a:r>
              <a:rPr lang="bg-BG" sz="3000" dirty="0">
                <a:latin typeface="Segoe UI Light" panose="020B0502040204020203" pitchFamily="34" charset="0"/>
              </a:rPr>
              <a:t>Открийте ръководството на адрес Code.org/Minecraft</a:t>
            </a:r>
          </a:p>
        </p:txBody>
      </p:sp>
      <p:sp>
        <p:nvSpPr>
          <p:cNvPr id="6" name="Title 5" hidden="1"/>
          <p:cNvSpPr>
            <a:spLocks noGrp="1"/>
          </p:cNvSpPr>
          <p:nvPr>
            <p:ph type="ctrTitle"/>
          </p:nvPr>
        </p:nvSpPr>
        <p:spPr/>
        <p:txBody>
          <a:bodyPr/>
          <a:lstStyle/>
          <a:p>
            <a:r>
              <a:rPr lang="bg-BG"/>
              <a:t>Открийте вашето ръководство</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bg-BG"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bg-BG" sz="3600">
                <a:solidFill>
                  <a:schemeClr val="bg1"/>
                </a:solidFill>
                <a:latin typeface="Segoe UI Light" panose="020B0502040204020203" pitchFamily="34" charset="0"/>
              </a:rPr>
              <a:t>Последни минути</a:t>
            </a:r>
          </a:p>
        </p:txBody>
      </p:sp>
      <p:sp>
        <p:nvSpPr>
          <p:cNvPr id="4" name="Title 3" hidden="1"/>
          <p:cNvSpPr>
            <a:spLocks noGrp="1"/>
          </p:cNvSpPr>
          <p:nvPr>
            <p:ph type="ctrTitle"/>
          </p:nvPr>
        </p:nvSpPr>
        <p:spPr/>
        <p:txBody>
          <a:bodyPr/>
          <a:lstStyle/>
          <a:p>
            <a:r>
              <a:rPr lang="bg-BG"/>
              <a:t>Последни минути</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bg-BG"/>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bg-BG" sz="3600">
                <a:solidFill>
                  <a:schemeClr val="bg1"/>
                </a:solidFill>
                <a:latin typeface="Segoe UI Light" panose="020B0502040204020203" pitchFamily="34" charset="0"/>
              </a:rPr>
              <a:t>Въпрос</a:t>
            </a:r>
          </a:p>
        </p:txBody>
      </p:sp>
      <p:sp>
        <p:nvSpPr>
          <p:cNvPr id="15" name="Rectangle 14"/>
          <p:cNvSpPr/>
          <p:nvPr/>
        </p:nvSpPr>
        <p:spPr>
          <a:xfrm>
            <a:off x="4800601" y="1534918"/>
            <a:ext cx="3965548" cy="2862322"/>
          </a:xfrm>
          <a:prstGeom prst="rect">
            <a:avLst/>
          </a:prstGeom>
        </p:spPr>
        <p:txBody>
          <a:bodyPr wrap="square">
            <a:spAutoFit/>
          </a:bodyPr>
          <a:lstStyle/>
          <a:p>
            <a:r>
              <a:rPr lang="bg-BG" sz="3600" dirty="0">
                <a:latin typeface="Segoe UI Light" panose="020B0502040204020203" pitchFamily="34" charset="0"/>
              </a:rPr>
              <a:t>А сега, когато чуете термина „писане на код“, </a:t>
            </a:r>
            <a:br>
              <a:rPr lang="en-US" sz="3600" dirty="0">
                <a:latin typeface="Segoe UI Light" panose="020B0502040204020203" pitchFamily="34" charset="0"/>
              </a:rPr>
            </a:br>
            <a:r>
              <a:rPr lang="bg-BG" sz="3600" dirty="0">
                <a:latin typeface="Segoe UI Light" panose="020B0502040204020203" pitchFamily="34" charset="0"/>
              </a:rPr>
              <a:t>за какво се сещате? </a:t>
            </a:r>
          </a:p>
        </p:txBody>
      </p:sp>
      <p:sp>
        <p:nvSpPr>
          <p:cNvPr id="4" name="Title 3" hidden="1"/>
          <p:cNvSpPr>
            <a:spLocks noGrp="1"/>
          </p:cNvSpPr>
          <p:nvPr>
            <p:ph type="ctrTitle"/>
          </p:nvPr>
        </p:nvSpPr>
        <p:spPr/>
        <p:txBody>
          <a:bodyPr/>
          <a:lstStyle/>
          <a:p>
            <a:r>
              <a:rPr lang="bg-BG"/>
              <a:t>А сега какво мислите за писането на код?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bg-BG"/>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bg-BG" sz="3600">
                <a:solidFill>
                  <a:schemeClr val="bg1"/>
                </a:solidFill>
                <a:latin typeface="Segoe UI Light" panose="020B0502040204020203" pitchFamily="34" charset="0"/>
              </a:rPr>
              <a:t>Въпрос</a:t>
            </a:r>
          </a:p>
        </p:txBody>
      </p:sp>
      <p:sp>
        <p:nvSpPr>
          <p:cNvPr id="15" name="Rectangle 14"/>
          <p:cNvSpPr/>
          <p:nvPr/>
        </p:nvSpPr>
        <p:spPr>
          <a:xfrm>
            <a:off x="4810959" y="326878"/>
            <a:ext cx="3899904" cy="5265320"/>
          </a:xfrm>
          <a:prstGeom prst="rect">
            <a:avLst/>
          </a:prstGeom>
        </p:spPr>
        <p:txBody>
          <a:bodyPr wrap="square">
            <a:noAutofit/>
          </a:bodyPr>
          <a:lstStyle/>
          <a:p>
            <a:r>
              <a:rPr lang="bg-BG" sz="3600" dirty="0">
                <a:latin typeface="Segoe UI Light" panose="020B0502040204020203" pitchFamily="34" charset="0"/>
              </a:rPr>
              <a:t>Какво мислите, че бихте искали да създадете, което ще е забавно за вас и вашите приятели?</a:t>
            </a:r>
            <a:endParaRPr lang="en-US" sz="3600" dirty="0">
              <a:latin typeface="Segoe UI Light" panose="020B0502040204020203" pitchFamily="34" charset="0"/>
            </a:endParaRPr>
          </a:p>
          <a:p>
            <a:endParaRPr lang="en-US" sz="2400" dirty="0">
              <a:latin typeface="Segoe UI Light" panose="020B0502040204020203" pitchFamily="34" charset="0"/>
            </a:endParaRPr>
          </a:p>
          <a:p>
            <a:r>
              <a:rPr lang="bg-BG" sz="1800" dirty="0">
                <a:latin typeface="Segoe UI Light" panose="020B0502040204020203" pitchFamily="34" charset="0"/>
              </a:rPr>
              <a:t>Това може да е игра, уеб сайт, програма, приложение – бъдете креативни! </a:t>
            </a:r>
          </a:p>
        </p:txBody>
      </p:sp>
      <p:sp>
        <p:nvSpPr>
          <p:cNvPr id="4" name="Title 3" hidden="1"/>
          <p:cNvSpPr>
            <a:spLocks noGrp="1"/>
          </p:cNvSpPr>
          <p:nvPr>
            <p:ph type="ctrTitle"/>
          </p:nvPr>
        </p:nvSpPr>
        <p:spPr/>
        <p:txBody>
          <a:bodyPr/>
          <a:lstStyle/>
          <a:p>
            <a:r>
              <a:rPr lang="bg-BG"/>
              <a:t>Какво обичате да създавате?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bg-BG"/>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4" y="0"/>
            <a:ext cx="9116501" cy="5715000"/>
          </a:xfrm>
          <a:prstGeom prst="rect">
            <a:avLst/>
          </a:prstGeom>
        </p:spPr>
      </p:pic>
      <p:sp>
        <p:nvSpPr>
          <p:cNvPr id="51" name="Rectangle 50" descr="&#10;"/>
          <p:cNvSpPr/>
          <p:nvPr/>
        </p:nvSpPr>
        <p:spPr>
          <a:xfrm>
            <a:off x="566833" y="483999"/>
            <a:ext cx="8158067" cy="1908856"/>
          </a:xfrm>
          <a:prstGeom prst="rect">
            <a:avLst/>
          </a:prstGeom>
        </p:spPr>
        <p:txBody>
          <a:bodyPr wrap="square">
            <a:spAutoFit/>
          </a:bodyPr>
          <a:lstStyle/>
          <a:p>
            <a:pPr lvl="0"/>
            <a:r>
              <a:rPr lang="bg-BG" sz="3400" dirty="0">
                <a:solidFill>
                  <a:prstClr val="white"/>
                </a:solidFill>
                <a:latin typeface="Segoe UI Light" panose="020B0502040204020203" pitchFamily="34" charset="0"/>
              </a:rPr>
              <a:t>Какво друго може да научите? </a:t>
            </a:r>
          </a:p>
          <a:p>
            <a:pPr lvl="0"/>
            <a:r>
              <a:rPr lang="bg-BG" sz="3400" dirty="0">
                <a:solidFill>
                  <a:prstClr val="white"/>
                </a:solidFill>
                <a:latin typeface="Segoe UI Light" panose="020B0502040204020203" pitchFamily="34" charset="0"/>
              </a:rPr>
              <a:t>Не спирайте дотук! </a:t>
            </a:r>
          </a:p>
          <a:p>
            <a:pPr lvl="0"/>
            <a:r>
              <a:rPr lang="bg-BG" dirty="0"/>
              <a:t> </a:t>
            </a:r>
          </a:p>
          <a:p>
            <a:pPr lvl="0"/>
            <a:r>
              <a:rPr lang="bg-BG" sz="1700" dirty="0">
                <a:solidFill>
                  <a:prstClr val="white"/>
                </a:solidFill>
                <a:latin typeface="Segoe UI Light" panose="020B0502040204020203" pitchFamily="34" charset="0"/>
              </a:rPr>
              <a:t>По-долу са стъпките, които можете да предприемете, за да празнувате успеха си, </a:t>
            </a:r>
            <a:br>
              <a:rPr lang="en-US" sz="1700" dirty="0">
                <a:solidFill>
                  <a:prstClr val="white"/>
                </a:solidFill>
                <a:latin typeface="Segoe UI Light" panose="020B0502040204020203" pitchFamily="34" charset="0"/>
              </a:rPr>
            </a:br>
            <a:r>
              <a:rPr lang="bg-BG" sz="1700" dirty="0">
                <a:solidFill>
                  <a:prstClr val="white"/>
                </a:solidFill>
                <a:latin typeface="Segoe UI Light" panose="020B0502040204020203" pitchFamily="34" charset="0"/>
              </a:rPr>
              <a:t>да продължите да се учите и да се забавлявате!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dirty="0">
                <a:latin typeface="Segoe UI Light" panose="020B0502040204020203" pitchFamily="34" charset="0"/>
              </a:rPr>
              <a:t>1</a:t>
            </a:r>
          </a:p>
        </p:txBody>
      </p:sp>
      <p:sp>
        <p:nvSpPr>
          <p:cNvPr id="49" name="Rectangle 48"/>
          <p:cNvSpPr/>
          <p:nvPr/>
        </p:nvSpPr>
        <p:spPr>
          <a:xfrm>
            <a:off x="563532" y="3057342"/>
            <a:ext cx="2488065" cy="861774"/>
          </a:xfrm>
          <a:prstGeom prst="rect">
            <a:avLst/>
          </a:prstGeom>
        </p:spPr>
        <p:txBody>
          <a:bodyPr wrap="square">
            <a:spAutoFit/>
          </a:bodyPr>
          <a:lstStyle/>
          <a:p>
            <a:r>
              <a:rPr lang="bg-BG" sz="2500" dirty="0">
                <a:solidFill>
                  <a:schemeClr val="bg1"/>
                </a:solidFill>
                <a:latin typeface="Segoe UI Light" panose="020B0502040204020203" pitchFamily="34" charset="0"/>
              </a:rPr>
              <a:t>Вземете сертификата си.</a:t>
            </a:r>
          </a:p>
        </p:txBody>
      </p:sp>
      <p:sp>
        <p:nvSpPr>
          <p:cNvPr id="57" name="TextBox 56"/>
          <p:cNvSpPr txBox="1"/>
          <p:nvPr/>
        </p:nvSpPr>
        <p:spPr>
          <a:xfrm>
            <a:off x="571489" y="3919116"/>
            <a:ext cx="2206625" cy="1400383"/>
          </a:xfrm>
          <a:prstGeom prst="rect">
            <a:avLst/>
          </a:prstGeom>
          <a:noFill/>
        </p:spPr>
        <p:txBody>
          <a:bodyPr wrap="square" rtlCol="0">
            <a:spAutoFit/>
          </a:bodyPr>
          <a:lstStyle/>
          <a:p>
            <a:r>
              <a:rPr lang="bg-BG" sz="1700" dirty="0">
                <a:solidFill>
                  <a:schemeClr val="bg1"/>
                </a:solidFill>
                <a:latin typeface="Segoe UI Light" panose="020B0502040204020203" pitchFamily="34" charset="0"/>
              </a:rPr>
              <a:t>Поздравления! Успяхте! Ще откриете сертификата си след като завършите ръководството.</a:t>
            </a:r>
          </a:p>
        </p:txBody>
      </p:sp>
      <p:sp>
        <p:nvSpPr>
          <p:cNvPr id="44" name="Rectangle 43"/>
          <p:cNvSpPr/>
          <p:nvPr/>
        </p:nvSpPr>
        <p:spPr>
          <a:xfrm>
            <a:off x="3255587"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dirty="0">
                <a:latin typeface="Segoe UI Light" panose="020B0502040204020203" pitchFamily="34" charset="0"/>
              </a:rPr>
              <a:t>2</a:t>
            </a:r>
          </a:p>
        </p:txBody>
      </p:sp>
      <p:sp>
        <p:nvSpPr>
          <p:cNvPr id="52" name="Rectangle 51" descr="&#10;"/>
          <p:cNvSpPr/>
          <p:nvPr/>
        </p:nvSpPr>
        <p:spPr>
          <a:xfrm>
            <a:off x="3123692" y="3057342"/>
            <a:ext cx="2295997" cy="492443"/>
          </a:xfrm>
          <a:prstGeom prst="rect">
            <a:avLst/>
          </a:prstGeom>
        </p:spPr>
        <p:txBody>
          <a:bodyPr wrap="square">
            <a:spAutoFit/>
          </a:bodyPr>
          <a:lstStyle/>
          <a:p>
            <a:r>
              <a:rPr lang="bg-BG" sz="2500" dirty="0">
                <a:solidFill>
                  <a:schemeClr val="bg1"/>
                </a:solidFill>
                <a:latin typeface="Segoe UI Light" panose="020B0502040204020203" pitchFamily="34" charset="0"/>
              </a:rPr>
              <a:t>Играйте още.</a:t>
            </a:r>
          </a:p>
        </p:txBody>
      </p:sp>
      <p:sp>
        <p:nvSpPr>
          <p:cNvPr id="53" name="Rectangle 52" descr="&#10;"/>
          <p:cNvSpPr/>
          <p:nvPr/>
        </p:nvSpPr>
        <p:spPr>
          <a:xfrm>
            <a:off x="3119610" y="3924733"/>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bg-BG" sz="1700" dirty="0">
                <a:solidFill>
                  <a:schemeClr val="bg1"/>
                </a:solidFill>
                <a:latin typeface="Segoe UI Light" panose="020B0502040204020203" pitchFamily="34" charset="0"/>
              </a:rPr>
              <a:t>Качете кода си в Minecraft: Education Edition, за да видите как вашият код се прилага на практика в истинската игра!</a:t>
            </a:r>
          </a:p>
        </p:txBody>
      </p:sp>
      <p:sp>
        <p:nvSpPr>
          <p:cNvPr id="45" name="Rectangle 44"/>
          <p:cNvSpPr/>
          <p:nvPr/>
        </p:nvSpPr>
        <p:spPr>
          <a:xfrm>
            <a:off x="6203313"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bg-BG" dirty="0">
                <a:latin typeface="Segoe UI Light" panose="020B0502040204020203" pitchFamily="34" charset="0"/>
              </a:rPr>
              <a:t>3</a:t>
            </a:r>
          </a:p>
        </p:txBody>
      </p:sp>
      <p:sp>
        <p:nvSpPr>
          <p:cNvPr id="54" name="Rectangle 53" descr="&#10;"/>
          <p:cNvSpPr/>
          <p:nvPr/>
        </p:nvSpPr>
        <p:spPr>
          <a:xfrm>
            <a:off x="6104769" y="3057342"/>
            <a:ext cx="2295997" cy="892552"/>
          </a:xfrm>
          <a:prstGeom prst="rect">
            <a:avLst/>
          </a:prstGeom>
        </p:spPr>
        <p:txBody>
          <a:bodyPr wrap="square">
            <a:spAutoFit/>
          </a:bodyPr>
          <a:lstStyle/>
          <a:p>
            <a:r>
              <a:rPr lang="bg-BG" sz="2500" dirty="0">
                <a:solidFill>
                  <a:schemeClr val="bg1"/>
                </a:solidFill>
                <a:latin typeface="Segoe UI Light" panose="020B0502040204020203" pitchFamily="34" charset="0"/>
              </a:rPr>
              <a:t>Не спирайте да се учите.</a:t>
            </a:r>
          </a:p>
        </p:txBody>
      </p:sp>
      <p:sp>
        <p:nvSpPr>
          <p:cNvPr id="55" name="Rectangle 54" descr="&#10;"/>
          <p:cNvSpPr/>
          <p:nvPr/>
        </p:nvSpPr>
        <p:spPr>
          <a:xfrm>
            <a:off x="6108299" y="3919116"/>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bg-BG" sz="1700" dirty="0">
                <a:solidFill>
                  <a:schemeClr val="bg1"/>
                </a:solidFill>
                <a:latin typeface="Segoe UI Light" panose="020B0502040204020203" pitchFamily="34" charset="0"/>
              </a:rPr>
              <a:t>Разгледайте допълнителни ресурси на адрес Microsoft.com/</a:t>
            </a:r>
          </a:p>
          <a:p>
            <a:r>
              <a:rPr lang="bg-BG" sz="1700" dirty="0">
                <a:solidFill>
                  <a:schemeClr val="bg1"/>
                </a:solidFill>
                <a:latin typeface="Segoe UI Light" panose="020B0502040204020203" pitchFamily="34" charset="0"/>
              </a:rPr>
              <a:t>digitalskills</a:t>
            </a:r>
            <a:endParaRPr lang="bg-BG" sz="17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bg-BG"/>
              <a:t>Следващи стъпки</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bg-BG"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Група момчета и момичета вдигат поглед от споделения лаптоп, на който работят, за да се усмихнат на камерата&#10;" title="Група момчета и момичета вдигат поглед от споделения лаптоп, на който работят, за да се усмихнат на камерата"/>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Благодаря ви, че участвахте в&#10;Hour of Code™&#10;"/>
          <p:cNvSpPr/>
          <p:nvPr/>
        </p:nvSpPr>
        <p:spPr>
          <a:xfrm>
            <a:off x="437177" y="2244267"/>
            <a:ext cx="7322866" cy="1200329"/>
          </a:xfrm>
          <a:prstGeom prst="rect">
            <a:avLst/>
          </a:prstGeom>
        </p:spPr>
        <p:txBody>
          <a:bodyPr wrap="square">
            <a:spAutoFit/>
          </a:bodyPr>
          <a:lstStyle/>
          <a:p>
            <a:r>
              <a:rPr lang="bg-BG" sz="3600" dirty="0">
                <a:solidFill>
                  <a:schemeClr val="bg1"/>
                </a:solidFill>
                <a:latin typeface="Segoe UI Light" panose="020B0502040204020203" pitchFamily="34" charset="0"/>
              </a:rPr>
              <a:t>Благодаря ви, че участвахте в</a:t>
            </a:r>
          </a:p>
          <a:p>
            <a:r>
              <a:rPr lang="bg-BG" sz="3600" dirty="0">
                <a:solidFill>
                  <a:schemeClr val="bg1"/>
                </a:solidFill>
                <a:latin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bg-BG"/>
              <a:t>Благодаря ви, че участвахте!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bg-BG"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bg-BG" sz="1600" b="0" i="0" u="none" strike="noStrike" kern="1200" cap="none" spc="0" normalizeH="0" baseline="0" noProof="0" dirty="0">
                <a:ln>
                  <a:noFill/>
                </a:ln>
                <a:solidFill>
                  <a:schemeClr val="bg1"/>
                </a:solidFill>
                <a:effectLst/>
                <a:uLnTx/>
                <a:uFillTx/>
                <a:latin typeface="Segoe UI Light" panose="020B0502040204020203" pitchFamily="34" charset="0"/>
              </a:rPr>
              <a:t>Авторско право.</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bg-BG"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bg-BG" sz="1600" b="0" i="0" u="none" strike="noStrike" kern="1200" cap="none" spc="0" normalizeH="0" baseline="0" noProof="0" dirty="0">
                <a:ln>
                  <a:noFill/>
                </a:ln>
                <a:solidFill>
                  <a:schemeClr val="bg1"/>
                </a:solidFill>
                <a:effectLst/>
                <a:uLnTx/>
                <a:uFillTx/>
                <a:latin typeface="Calibri"/>
              </a:rPr>
              <a:t>© Code.org, 2017. Code.org®, емблемата CODE и Hour of Code® за запазени марки на Code.org</a:t>
            </a:r>
            <a:endParaRPr kumimoji="0" lang="bg-BG"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bg-BG" sz="1600" b="0" i="0" u="none" strike="noStrike" kern="1200" cap="none" spc="0" normalizeH="0" baseline="0" noProof="0" dirty="0">
                <a:ln>
                  <a:noFill/>
                </a:ln>
                <a:solidFill>
                  <a:schemeClr val="bg1"/>
                </a:solidFill>
                <a:effectLst/>
                <a:uLnTx/>
                <a:uFillTx/>
                <a:latin typeface="Calibri"/>
              </a:rPr>
              <a:t>Mojang © 2017. Minecraft е запазена марка на Mojang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bg-BG" sz="1600" b="0" i="0" u="none" strike="noStrike" kern="1200" cap="none" spc="0" normalizeH="0" baseline="0" noProof="0" dirty="0">
                <a:ln>
                  <a:noFill/>
                </a:ln>
                <a:solidFill>
                  <a:schemeClr val="bg1"/>
                </a:solidFill>
                <a:effectLst/>
                <a:uLnTx/>
                <a:uFillTx/>
                <a:latin typeface="Calibri"/>
              </a:rPr>
              <a:t>© 2017 Microsoft Corporation. Всички права запазени.</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bg-BG"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bg-BG"/>
              <a:t>Добре дошли в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bg-BG"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bg-BG" sz="3600">
                <a:solidFill>
                  <a:schemeClr val="bg1"/>
                </a:solidFill>
                <a:latin typeface="Segoe UI Light" panose="020B0502040204020203" pitchFamily="34" charset="0"/>
              </a:rPr>
              <a:t>Въпрос</a:t>
            </a:r>
          </a:p>
        </p:txBody>
      </p:sp>
      <p:sp>
        <p:nvSpPr>
          <p:cNvPr id="15" name="Rectangle 14"/>
          <p:cNvSpPr/>
          <p:nvPr/>
        </p:nvSpPr>
        <p:spPr>
          <a:xfrm>
            <a:off x="4975226" y="891729"/>
            <a:ext cx="3657599" cy="4187604"/>
          </a:xfrm>
          <a:prstGeom prst="rect">
            <a:avLst/>
          </a:prstGeom>
        </p:spPr>
        <p:txBody>
          <a:bodyPr wrap="square">
            <a:noAutofit/>
          </a:bodyPr>
          <a:lstStyle/>
          <a:p>
            <a:r>
              <a:rPr lang="bg-BG" sz="3600" dirty="0">
                <a:latin typeface="Segoe UI Light" panose="020B0502040204020203" pitchFamily="34" charset="0"/>
              </a:rPr>
              <a:t>Когато</a:t>
            </a:r>
          </a:p>
          <a:p>
            <a:r>
              <a:rPr lang="bg-BG" sz="3600" dirty="0">
                <a:latin typeface="Segoe UI Light" panose="020B0502040204020203" pitchFamily="34" charset="0"/>
              </a:rPr>
              <a:t>чуете термина „писане на код“, за какво се сещате?</a:t>
            </a:r>
            <a:endParaRPr lang="en-US" sz="3600" dirty="0">
              <a:latin typeface="Segoe UI Light" panose="020B0502040204020203" pitchFamily="34" charset="0"/>
            </a:endParaRPr>
          </a:p>
          <a:p>
            <a:endParaRPr lang="bg-BG" sz="3600" dirty="0"/>
          </a:p>
          <a:p>
            <a:r>
              <a:rPr lang="bg-BG" sz="1800" dirty="0">
                <a:latin typeface="Segoe UI Light" panose="020B0502040204020203" pitchFamily="34" charset="0"/>
              </a:rPr>
              <a:t>Отделете 2 минути, за да споделите с приятелите си, а след това разкажете и на цялата група! </a:t>
            </a:r>
            <a:endParaRPr lang="bg-BG"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bg-BG"/>
              <a:t>Какво знаете относно „писането на код“?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bg-BG"/>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bg-BG"/>
              <a:t>Видеоклип за Hour of Code™ от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bg-BG"/>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6" name="Title 5" hidden="1"/>
          <p:cNvSpPr>
            <a:spLocks noGrp="1"/>
          </p:cNvSpPr>
          <p:nvPr>
            <p:ph type="ctrTitle"/>
          </p:nvPr>
        </p:nvSpPr>
        <p:spPr/>
        <p:txBody>
          <a:bodyPr/>
          <a:lstStyle/>
          <a:p>
            <a:r>
              <a:rPr lang="bg-BG"/>
              <a:t>Какво не е писането на код</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bg-BG"/>
          </a:p>
        </p:txBody>
      </p:sp>
      <p:grpSp>
        <p:nvGrpSpPr>
          <p:cNvPr id="7" name="Group 6"/>
          <p:cNvGrpSpPr/>
          <p:nvPr/>
        </p:nvGrpSpPr>
        <p:grpSpPr>
          <a:xfrm>
            <a:off x="4571999" y="2042088"/>
            <a:ext cx="4331369" cy="2027033"/>
            <a:chOff x="4571999" y="2042088"/>
            <a:chExt cx="4331369" cy="2027033"/>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1200329"/>
            </a:xfrm>
            <a:prstGeom prst="rect">
              <a:avLst/>
            </a:prstGeom>
          </p:spPr>
          <p:txBody>
            <a:bodyPr wrap="square">
              <a:spAutoFit/>
            </a:bodyPr>
            <a:lstStyle/>
            <a:p>
              <a:pPr algn="ctr"/>
              <a:r>
                <a:rPr lang="bg-BG" sz="3600" dirty="0">
                  <a:solidFill>
                    <a:schemeClr val="bg1"/>
                  </a:solidFill>
                  <a:latin typeface="Segoe UI Light" panose="020B0502040204020203" pitchFamily="34" charset="0"/>
                </a:rPr>
                <a:t>Писането на код </a:t>
              </a:r>
              <a:br>
                <a:rPr lang="en-US" sz="3600" dirty="0">
                  <a:solidFill>
                    <a:schemeClr val="bg1"/>
                  </a:solidFill>
                  <a:latin typeface="Segoe UI Light" panose="020B0502040204020203" pitchFamily="34" charset="0"/>
                </a:rPr>
              </a:br>
              <a:r>
                <a:rPr lang="bg-BG" sz="3600" dirty="0">
                  <a:solidFill>
                    <a:schemeClr val="bg1"/>
                  </a:solidFill>
                  <a:latin typeface="Segoe UI Light" panose="020B0502040204020203" pitchFamily="34" charset="0"/>
                </a:rPr>
                <a:t>не е това.</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Група момчета и момичета на тийнейджърска възраст вдигат поглед от споделения лаптоп, на който работят, за да се усмихнат на камерата&#10;" title="Група момчета и момичета на тийнейджърска възраст вдигат поглед от споделения лаптоп, на който работят, за да се усмихнат на камерата"/>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bg-BG" sz="3600" dirty="0">
                <a:solidFill>
                  <a:schemeClr val="bg1"/>
                </a:solidFill>
                <a:latin typeface="Segoe UI Light" panose="020B0502040204020203" pitchFamily="34" charset="0"/>
              </a:rPr>
              <a:t>Може би е това.</a:t>
            </a:r>
          </a:p>
        </p:txBody>
      </p:sp>
      <p:sp>
        <p:nvSpPr>
          <p:cNvPr id="6" name="Title 5" hidden="1"/>
          <p:cNvSpPr>
            <a:spLocks noGrp="1"/>
          </p:cNvSpPr>
          <p:nvPr>
            <p:ph type="ctrTitle"/>
          </p:nvPr>
        </p:nvSpPr>
        <p:spPr/>
        <p:txBody>
          <a:bodyPr/>
          <a:lstStyle/>
          <a:p>
            <a:r>
              <a:rPr lang="bg-BG"/>
              <a:t>Не е и това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bg-BG"/>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bg-BG" sz="3600">
                <a:solidFill>
                  <a:schemeClr val="bg1"/>
                </a:solidFill>
                <a:latin typeface="Segoe UI Light" panose="020B0502040204020203" pitchFamily="34" charset="0"/>
              </a:rPr>
              <a:t>Всъщност е това.</a:t>
            </a:r>
          </a:p>
        </p:txBody>
      </p:sp>
      <p:sp>
        <p:nvSpPr>
          <p:cNvPr id="3" name="Title 2" hidden="1"/>
          <p:cNvSpPr>
            <a:spLocks noGrp="1"/>
          </p:cNvSpPr>
          <p:nvPr>
            <p:ph type="ctrTitle"/>
          </p:nvPr>
        </p:nvSpPr>
        <p:spPr/>
        <p:txBody>
          <a:bodyPr/>
          <a:lstStyle/>
          <a:p>
            <a:r>
              <a:rPr lang="bg-BG"/>
              <a:t>Всъщност е това!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bg-BG"/>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bg-BG" sz="3600">
                <a:solidFill>
                  <a:schemeClr val="bg1"/>
                </a:solidFill>
                <a:latin typeface="Segoe UI Light" panose="020B0502040204020203" pitchFamily="34" charset="0"/>
              </a:rPr>
              <a:t>Шегувам се…</a:t>
            </a:r>
          </a:p>
        </p:txBody>
      </p:sp>
      <p:sp>
        <p:nvSpPr>
          <p:cNvPr id="5" name="Title 4" hidden="1"/>
          <p:cNvSpPr>
            <a:spLocks noGrp="1"/>
          </p:cNvSpPr>
          <p:nvPr>
            <p:ph type="ctrTitle"/>
          </p:nvPr>
        </p:nvSpPr>
        <p:spPr/>
        <p:txBody>
          <a:bodyPr/>
          <a:lstStyle/>
          <a:p>
            <a:r>
              <a:rPr lang="bg-BG"/>
              <a:t>Шегувам се</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bg-BG"/>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Момче и момиче си сътрудничат, като използват мобилно устройство&#10;" title="Момче и момиче си сътрудничат, като използват мобилно устройство"/>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bg-BG" sz="3600">
                <a:solidFill>
                  <a:schemeClr val="bg1"/>
                </a:solidFill>
                <a:latin typeface="Segoe UI Light" panose="020B0502040204020203" pitchFamily="34" charset="0"/>
              </a:rPr>
              <a:t>Всъщност е това.</a:t>
            </a:r>
          </a:p>
        </p:txBody>
      </p:sp>
      <p:sp>
        <p:nvSpPr>
          <p:cNvPr id="4" name="Title 3" hidden="1"/>
          <p:cNvSpPr>
            <a:spLocks noGrp="1"/>
          </p:cNvSpPr>
          <p:nvPr>
            <p:ph type="ctrTitle"/>
          </p:nvPr>
        </p:nvSpPr>
        <p:spPr/>
        <p:txBody>
          <a:bodyPr/>
          <a:lstStyle/>
          <a:p>
            <a:r>
              <a:rPr lang="bg-BG"/>
              <a:t>Всъщност е това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bg-BG"/>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5FD3D5-BD6A-40A9-9B15-2C09F80188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3679</Words>
  <Application>Microsoft Office PowerPoint</Application>
  <PresentationFormat>On-screen Show (16:10)</PresentationFormat>
  <Paragraphs>501</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Добре дошли в Hour of Code™ </vt:lpstr>
      <vt:lpstr>Да поговорим за програмирането </vt:lpstr>
      <vt:lpstr>Какво знаете относно „писането на код“? </vt:lpstr>
      <vt:lpstr>Видеоклип за Hour of Code™ от Code.org </vt:lpstr>
      <vt:lpstr>Какво не е писането на код</vt:lpstr>
      <vt:lpstr>Не е и това </vt:lpstr>
      <vt:lpstr>Всъщност е това! </vt:lpstr>
      <vt:lpstr>Шегувам се</vt:lpstr>
      <vt:lpstr>Всъщност е това </vt:lpstr>
      <vt:lpstr>И това </vt:lpstr>
      <vt:lpstr>Писането на код включва</vt:lpstr>
      <vt:lpstr>Решаване на проблеми </vt:lpstr>
      <vt:lpstr>Креативност</vt:lpstr>
      <vt:lpstr>Сътрудничество</vt:lpstr>
      <vt:lpstr>Какво обичате да правите? </vt:lpstr>
      <vt:lpstr>Реализирайте интересите си </vt:lpstr>
      <vt:lpstr>Приложение на наученото </vt:lpstr>
      <vt:lpstr>Как се случва всичко </vt:lpstr>
      <vt:lpstr>Как се случва всичко </vt:lpstr>
      <vt:lpstr>Открийте вашето ръководство</vt:lpstr>
      <vt:lpstr>Последни минути</vt:lpstr>
      <vt:lpstr>А сега какво мислите за писането на код? </vt:lpstr>
      <vt:lpstr>Какво обичате да създавате? </vt:lpstr>
      <vt:lpstr>Следващи стъпки</vt:lpstr>
      <vt:lpstr>Благодаря ви, че участвахте! </vt:lpstr>
      <vt:lpstr>Добре дошли в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revision>40</cp:revision>
  <dcterms:modified xsi:type="dcterms:W3CDTF">2017-11-02T06:55:14Z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